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3566160" y="640080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SAMPLE｜記入例（架空の企業）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09960" y="365760"/>
            <a:ext cx="548640" cy="54864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1430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66960" y="731520"/>
            <a:ext cx="1463040" cy="146304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22960" y="14630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400" kern="0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BENEFITS REALIZATION PLAN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22960" y="1920240"/>
            <a:ext cx="89611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ミライアパレル OMO変革プログラム</a:t>
            </a:r>
            <a:endParaRPr lang="en-US" sz="3600" dirty="0"/>
          </a:p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ベネフィット実現計画（ベネフィット・マップ）</a:t>
            </a:r>
            <a:endParaRPr lang="en-US" sz="3600" dirty="0"/>
          </a:p>
        </p:txBody>
      </p:sp>
      <p:sp>
        <p:nvSpPr>
          <p:cNvPr id="5" name="Text 2"/>
          <p:cNvSpPr txBox="1"/>
          <p:nvPr/>
        </p:nvSpPr>
        <p:spPr>
          <a:xfrm>
            <a:off x="822960" y="3931920"/>
            <a:ext cx="9144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版：v1.0（2024年3月・プログラム立ち上げ時）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対象：ベネフィット6指標（B-01〜B-06）・構成PJ 5本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作成：PgM ／ 承認：運営委員会（憲章とセット）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822960" y="539496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SAMPLE｜記入例 ─ 本資料は架空の企業による記入例です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目次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822960" y="14630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17190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2011680" y="15087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ベネフィット・マップ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011680" y="20116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5つの層・マップ（B-01 欠品損失の系統）・③ 実現責任表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822960" y="28346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822960" y="30906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2011680" y="28803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実現スケジュール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3832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ベネフィット実現スケジュール・作り方の手順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822960" y="4206240"/>
            <a:ext cx="914400" cy="914400"/>
          </a:xfrm>
          <a:prstGeom prst="ellipse">
            <a:avLst/>
          </a:prstGeom>
          <a:solidFill>
            <a:srgbClr val="0AB4D4"/>
          </a:solidFill>
          <a:ln w="12700">
            <a:solidFill>
              <a:srgbClr val="0AB4D4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22960" y="44622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2000" dirty="0"/>
          </a:p>
        </p:txBody>
      </p:sp>
      <p:sp>
        <p:nvSpPr>
          <p:cNvPr id="14" name="Text 12"/>
          <p:cNvSpPr txBox="1"/>
          <p:nvPr/>
        </p:nvSpPr>
        <p:spPr>
          <a:xfrm>
            <a:off x="2011680" y="42519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2011680" y="47548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保管・関連文書、補足資料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ベネフィット・マップ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成果物から指標までを線でつなぐ ／ ④から左へ逆算する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5つの層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②「できる」と③「している」の間にシステム以外の作業が要る</a:t>
            </a:r>
            <a:endParaRPr lang="en-US" sz="12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548640"/>
                <a:gridCol w="2743200"/>
                <a:gridCol w="4937760"/>
                <a:gridCol w="283464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層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呼び方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書くもの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責任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①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アウトプット（成果物）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構成PJが作るもの。システム、設備、手順書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各PJのPM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②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ケイパビリティ（できること）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成果物が揃うと、組織として何ができるようになるか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各PJのPM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③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アウトカム（行動の変化）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現場の人が実際に違うやり方をしている状態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業務部門（＋PgM）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④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ベネフィット（測る指標）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ベネフィット定義書の指標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PgM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⑤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戦略目標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会社としての到達点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経営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マップ（B-01 欠品損失の系統）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線は「効く」関係を表す</a:t>
            </a:r>
            <a:endParaRPr lang="en-US" sz="12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286000"/>
                <a:gridCol w="2286000"/>
                <a:gridCol w="2377440"/>
                <a:gridCol w="2011680"/>
                <a:gridCol w="210312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① アウトプット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② ケイパビリティ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③ アウトカム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④ ベネフィット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⑤ 戦略目標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P1 在庫一元化システム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全店・ECの在庫を1画面で見られる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店舗スタッフが欠品時に他店・EC在庫から取り寄せている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B-01 欠品損失 年4.2→1.2億円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OMOで顧客を逃さない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P2 店舗間移動の自動提案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売れ筋の偏在を週次で是正できる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商品部が移動判断基準に沿って毎週移動している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B-02 値引き率 22→15%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粗利率の改善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P3 会員・ポイント統合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店舗とECで同じ顧客を識別できる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EC事業部が統合会員向け施策を回している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B-03 EC比率 18→30%／B-06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顧客生涯価値の向上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P4 物流拠点再編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店舗・EC共通の出荷ができる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物流部が新拠点へ業務を移管している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B-05 物流コスト率 4.8→4.0%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コスト構造の改善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ポイント：線が1本も出ていない成果物は範囲外へ（例：店舗レイアウト改装）。入っていない指標は手段が無い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③ 実現責任表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「作る」責任と「使われる状態にする」責任を書き分ける</a:t>
            </a:r>
            <a:endParaRPr lang="en-US" sz="12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1828800"/>
                <a:gridCol w="4572000"/>
                <a:gridCol w="228600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ベネフィット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作る責任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使われる状態にする責任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測る責任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B-01 欠品損失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P1のPM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店舗運営部長（取り寄せ運用の定着）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経営企画部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B-02 値引き率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P2のPM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商品部長（在庫移動の判断基準の運用）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経営企画部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B-03 EC売上比率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P3のPM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EC事業部長（統合会員向け施策の実行）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EC事業部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B-04 在庫問い合わせ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P1・P5のPM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店舗運営部長（端末の利用定着）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店舗運営部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B-05 物流コスト率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P4のPM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物流部長（新拠点への業務移管）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物流部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B-06 クロスチャネル率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P3・P5のPM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EC事業部長・店舗運営部長（接客手順の改定）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EC事業部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実現スケジュール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稼働日と効き始める日は違う ／ 副作用が先に出る期間を合意しておく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ベネフィット実現スケジュール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最初の測定は定着期間（3〜6か月）が終わった後に置く</a:t>
            </a:r>
            <a:endParaRPr lang="en-US" sz="12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194560"/>
                <a:gridCol w="2377440"/>
                <a:gridCol w="2103120"/>
                <a:gridCol w="2377440"/>
                <a:gridCol w="201168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指標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効く構成PJ（稼働）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改善が始まる時期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測定ポイント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副作用・注意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B-01 欠品損失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P1（2025/3）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2025/8〜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2025/8・2026/3・2027/3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—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B-02 値引き率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P2（2025/12）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2026/春夏〜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2026/9・2027/3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—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B-03 EC売上比率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P3（2026/3）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2026/7〜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2026/9・2027/3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—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B-04 在庫問い合わせ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P1・P5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2025/6〜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2025/8・2027/3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—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B-05 物流コスト率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P4（2026/9）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2027/1〜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2027/3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2025〜26年は取り寄せ増で先に悪化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B-06 クロスチャネル率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P3・P5（2026/12）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2027/1〜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2027/3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—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ポイント：稼働直後に測って「効果なし」と判断しない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作り方の手順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③を④から逆算するのがコツ</a:t>
            </a:r>
            <a:endParaRPr lang="en-US" sz="12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822960"/>
                <a:gridCol w="7863840"/>
                <a:gridCol w="237744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手順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やること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所要の目安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右端（④ベネフィット）を並べる。定義書の指標をそのまま置く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30分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左端（①アウトプット）を並べる。構成PJの成果物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30分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3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②ケイパビリティを①から埋める。「〜できる」で書く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60分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4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③アウトカムを④から逆算する。「〜している」で書く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60分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5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線を引く。引けないものを洗い出す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60分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6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引けなかった箇所を、追加・削除・目標変更で処理する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運営委員会で決定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詳細資料・補足情報（本編に入れない詳細は別冊・Appendixへ）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後から探す人がたどり着けるように</a:t>
            </a:r>
            <a:endParaRPr lang="en-US" sz="12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286000"/>
                <a:gridCol w="8778240"/>
              </a:tblGrid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項目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記入欄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保管場所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PMOポータル ＞ プロジェクト文書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ファイル名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2024_アパレル_OMO変革_ベネフィット実現計画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検索キーワード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ベネフィット・マップ、アウトカム、実現スケジュール、副作用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関連文書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プログラム憲章／ベネフィット定義書／ベネフィット実現トラッキング表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改訂履歴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v1.0 初版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補足資料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詳細データ、定義、会議体の記録など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11064240" cy="4206240"/>
          </a:xfrm>
          <a:prstGeom prst="roundRect">
            <a:avLst>
              <a:gd name="adj" fmla="val 2174"/>
            </a:avLst>
          </a:prstGeom>
          <a:solidFill>
            <a:srgbClr val="FFFFFF"/>
          </a:solidFill>
          <a:ln w="12700">
            <a:solidFill>
              <a:srgbClr val="C9D3E6"/>
            </a:solidFill>
            <a:prstDash val="dash"/>
          </a:ln>
        </p:spPr>
      </p:sp>
      <p:sp>
        <p:nvSpPr>
          <p:cNvPr id="6" name="Text 4"/>
          <p:cNvSpPr txBox="1"/>
          <p:nvPr/>
        </p:nvSpPr>
        <p:spPr>
          <a:xfrm>
            <a:off x="548640" y="347472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（図表・資料を貼り付け）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6360" y="1097280"/>
            <a:ext cx="1828800" cy="18288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400" y="32004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914400" y="4114800"/>
            <a:ext cx="10332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プロジェクトマネジメントの未来をつくる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2026-09-26T21:17:25Z</dcterms:created>
  <dcterms:modified xsi:type="dcterms:W3CDTF">2026-09-26T21:17:25Z</dcterms:modified>
</cp:coreProperties>
</file>