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3566160" y="640080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Confidential｜ステージゲート定義書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09960" y="365760"/>
            <a:ext cx="548640" cy="54864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1430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66960" y="731520"/>
            <a:ext cx="1463040" cy="146304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22960" y="14630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STAGE GATE DEFINITION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22960" y="1920240"/>
            <a:ext cx="89611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【プログラム名】</a:t>
            </a:r>
            <a:endParaRPr lang="en-US" sz="3600" dirty="0"/>
          </a:p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ステージゲート定義書</a:t>
            </a:r>
            <a:endParaRPr lang="en-US" sz="3600" dirty="0"/>
          </a:p>
        </p:txBody>
      </p:sp>
      <p:sp>
        <p:nvSpPr>
          <p:cNvPr id="5" name="Text 2"/>
          <p:cNvSpPr txBox="1"/>
          <p:nvPr/>
        </p:nvSpPr>
        <p:spPr>
          <a:xfrm>
            <a:off x="822960" y="3931920"/>
            <a:ext cx="9144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対象ゲート：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承認枠：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作成：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目次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822960" y="14630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7190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2011680" y="15087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ゲートの設計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011680" y="20116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ゲートの置き方・どのゲートでも問う3つのこと・結論の4つ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822960" y="28346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822960" y="30906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2011680" y="28803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G2（投資判断）の定義と判定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3832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G2の定義・通過条件と判定・判定結果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822960" y="4206240"/>
            <a:ext cx="914400" cy="914400"/>
          </a:xfrm>
          <a:prstGeom prst="ellipse">
            <a:avLst/>
          </a:prstGeom>
          <a:solidFill>
            <a:srgbClr val="0AB4D4"/>
          </a:solidFill>
          <a:ln w="12700">
            <a:solidFill>
              <a:srgbClr val="0AB4D4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22960" y="44622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2000" dirty="0"/>
          </a:p>
        </p:txBody>
      </p:sp>
      <p:sp>
        <p:nvSpPr>
          <p:cNvPr id="14" name="Text 12"/>
          <p:cNvSpPr txBox="1"/>
          <p:nvPr/>
        </p:nvSpPr>
        <p:spPr>
          <a:xfrm>
            <a:off x="2011680" y="42519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2011680" y="47548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保管・関連文書、補足資料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ゲートの設計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ゲートは4〜5枚 ／ どのゲートでも問うことを3つに固定する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ゲートの置き方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G2が「引き返せる最後の機会」</a:t>
            </a:r>
            <a:endParaRPr lang="en-US" sz="12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1828800"/>
                <a:gridCol w="3200400"/>
                <a:gridCol w="4206240"/>
                <a:gridCol w="182880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ゲート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時期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主に決めること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判定者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G0 立ち上げ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G1 計画承認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G2 投資判断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G3 稼働判定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G4 終結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どのゲートでも問う3つのこと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①を毎回問うのがプログラムのゲートの特徴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3535680" cy="4572000"/>
          </a:xfrm>
          <a:prstGeom prst="roundRect">
            <a:avLst>
              <a:gd name="adj" fmla="val 2586"/>
            </a:avLst>
          </a:prstGeom>
          <a:solidFill>
            <a:srgbClr val="EEF3FA"/>
          </a:solidFill>
          <a:ln w="12700">
            <a:solidFill>
              <a:srgbClr val="EEF3F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77240" y="1719072"/>
            <a:ext cx="3078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① まだ価値があるか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2194560"/>
            <a:ext cx="3078480" cy="3794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（確認すること・見る帳票）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312920" y="1554480"/>
            <a:ext cx="3535680" cy="4572000"/>
          </a:xfrm>
          <a:prstGeom prst="roundRect">
            <a:avLst>
              <a:gd name="adj" fmla="val 2586"/>
            </a:avLst>
          </a:prstGeom>
          <a:solidFill>
            <a:srgbClr val="EEF3FA"/>
          </a:solidFill>
          <a:ln w="12700">
            <a:solidFill>
              <a:srgbClr val="EEF3FA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541520" y="1719072"/>
            <a:ext cx="3078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② できる見込みがあるか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4541520" y="2194560"/>
            <a:ext cx="3078480" cy="3794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（確認すること・見る帳票）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8077200" y="1554480"/>
            <a:ext cx="3535680" cy="4572000"/>
          </a:xfrm>
          <a:prstGeom prst="roundRect">
            <a:avLst>
              <a:gd name="adj" fmla="val 2586"/>
            </a:avLst>
          </a:prstGeom>
          <a:solidFill>
            <a:srgbClr val="EEF3FA"/>
          </a:solidFill>
          <a:ln w="12700">
            <a:solidFill>
              <a:srgbClr val="EEF3FA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8305800" y="1719072"/>
            <a:ext cx="3078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③ 続ける余力があるか</a:t>
            </a:r>
            <a:endParaRPr lang="en-US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8305800" y="2194560"/>
            <a:ext cx="3078480" cy="3794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（確認すること・見る帳票）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結論の4つ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HoldとStopが選択肢に無いゲートはゲートではない</a:t>
            </a:r>
            <a:endParaRPr lang="en-US" sz="12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1645920"/>
                <a:gridCol w="4389120"/>
                <a:gridCol w="502920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結論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条件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同じ場で決めること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Go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必須がすべて○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次のゲートの日程と、そこで見る数字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条件付きGo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必須は○。望ましいに×があるか、必須が期限までに確実に○にできる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誰が・いつまでに・何をするか。確認する会議体と日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Hold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前提が崩れており、回復の見込みを判断できない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再開の条件と再判断の期限。その間の要員の扱い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Stop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前提が崩れ、回復の見込みが無い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成果物の扱い、要員の行き先、契約の整理、残予算の返還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G2（投資判断）の定義と判定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通過条件は必須と望ましいに分け、数字で書く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G2の定義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G2の資料には「ここで止めた場合の損失額」を必ず記載する</a:t>
            </a:r>
            <a:endParaRPr lang="en-US" sz="12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194560"/>
                <a:gridCol w="886968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項目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内容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時期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判定者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準備する資料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提出期限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通過条件と判定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「品質が十分」ではなく数字か成果物名で書く</a:t>
            </a:r>
            <a:endParaRPr lang="en-US" sz="12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1005840"/>
                <a:gridCol w="4572000"/>
                <a:gridCol w="731520"/>
                <a:gridCol w="475488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区分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条件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判定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根拠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必須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憲章の前提条件4項目がすべて成立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必須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EACが承認枠（5億8,000万円）以内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必須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基本設計のレビュー指摘が全件クローズ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必須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仕様の解釈違いによる指摘が20件以下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必須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余裕1か月未満の依存が3本以下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望ましい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次フェーズの要員が着手時点で90%確保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望ましい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ベネフィット中間目標の見込みが80%以上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判定結果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条件付きGoの条件は台帳に残し、次のゲートの冒頭で確認する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737360"/>
            <a:ext cx="3566160" cy="3017520"/>
          </a:xfrm>
          <a:prstGeom prst="roundRect">
            <a:avLst>
              <a:gd name="adj" fmla="val 3030"/>
            </a:avLst>
          </a:prstGeom>
          <a:solidFill>
            <a:srgbClr val="FFFFFF"/>
          </a:solidFill>
          <a:ln w="12700">
            <a:solidFill>
              <a:srgbClr val="C9D3E6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196596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取締役会 議長（代表取締役）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2560320"/>
            <a:ext cx="30175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氏名：</a:t>
            </a:r>
            <a:endParaRPr lang="en-US" sz="1200" dirty="0"/>
          </a:p>
          <a:p>
            <a:pPr indent="0" marL="0">
              <a:buNone/>
            </a:pP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承認日：　　年　　月　　日</a:t>
            </a:r>
            <a:endParaRPr lang="en-US" sz="1200" dirty="0"/>
          </a:p>
          <a:p>
            <a:pPr indent="0" marL="0">
              <a:buNone/>
            </a:pP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署名／押印：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297680" y="1737360"/>
            <a:ext cx="3566160" cy="3017520"/>
          </a:xfrm>
          <a:prstGeom prst="roundRect">
            <a:avLst>
              <a:gd name="adj" fmla="val 3030"/>
            </a:avLst>
          </a:prstGeom>
          <a:solidFill>
            <a:srgbClr val="FFFFFF"/>
          </a:solidFill>
          <a:ln w="12700">
            <a:solidFill>
              <a:srgbClr val="C9D3E6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572000" y="196596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プログラムスポンサー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4572000" y="2560320"/>
            <a:ext cx="30175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氏名：</a:t>
            </a:r>
            <a:endParaRPr lang="en-US" sz="1200" dirty="0"/>
          </a:p>
          <a:p>
            <a:pPr indent="0" marL="0">
              <a:buNone/>
            </a:pP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承認日：　　年　　月　　日</a:t>
            </a:r>
            <a:endParaRPr lang="en-US" sz="1200" dirty="0"/>
          </a:p>
          <a:p>
            <a:pPr indent="0" marL="0">
              <a:buNone/>
            </a:pP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署名／押印：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8046720" y="1737360"/>
            <a:ext cx="3566160" cy="3017520"/>
          </a:xfrm>
          <a:prstGeom prst="roundRect">
            <a:avLst>
              <a:gd name="adj" fmla="val 3030"/>
            </a:avLst>
          </a:prstGeom>
          <a:solidFill>
            <a:srgbClr val="FFFFFF"/>
          </a:solidFill>
          <a:ln w="12700">
            <a:solidFill>
              <a:srgbClr val="C9D3E6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8321040" y="196596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プログラムマネージャー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8321040" y="2560320"/>
            <a:ext cx="30175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氏名：</a:t>
            </a:r>
            <a:endParaRPr lang="en-US" sz="1200" dirty="0"/>
          </a:p>
          <a:p>
            <a:pPr indent="0" marL="0">
              <a:buNone/>
            </a:pP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承認日：　　年　　月　　日</a:t>
            </a:r>
            <a:endParaRPr lang="en-US" sz="1200" dirty="0"/>
          </a:p>
          <a:p>
            <a:pPr indent="0" marL="0">
              <a:buNone/>
            </a:pP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署名／押印：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548640" y="502920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□ 承認する　　□ 条件付きで承認する（条件：　　　　　　　　　）　　□ 差し戻し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詳細資料・補足情報（本編に入れない詳細は別冊・Appendixへ）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後から探す人がたどり着けるように</a:t>
            </a:r>
            <a:endParaRPr lang="en-US" sz="120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286000"/>
                <a:gridCol w="8778240"/>
              </a:tblGrid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項目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記入欄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保管場所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ファイル名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YYYY_分野_名称_ステージゲート定義書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検索キーワード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関連文書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プログラム憲章／ベネフィット定義書／ガバナンス・会議体設計書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改訂履歴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補足資料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詳細データ、定義、会議体の記録など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11064240" cy="4206240"/>
          </a:xfrm>
          <a:prstGeom prst="roundRect">
            <a:avLst>
              <a:gd name="adj" fmla="val 2174"/>
            </a:avLst>
          </a:prstGeom>
          <a:solidFill>
            <a:srgbClr val="FFFFFF"/>
          </a:solidFill>
          <a:ln w="12700">
            <a:solidFill>
              <a:srgbClr val="C9D3E6"/>
            </a:solidFill>
            <a:prstDash val="dash"/>
          </a:ln>
        </p:spPr>
      </p:sp>
      <p:sp>
        <p:nvSpPr>
          <p:cNvPr id="6" name="Text 4"/>
          <p:cNvSpPr txBox="1"/>
          <p:nvPr/>
        </p:nvSpPr>
        <p:spPr>
          <a:xfrm>
            <a:off x="548640" y="347472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（図表・資料を貼り付け）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6360" y="1097280"/>
            <a:ext cx="1828800" cy="18288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400" y="32004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914400" y="4114800"/>
            <a:ext cx="10332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プロジェクトマネジメントの未来をつくる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2026-09-26T21:08:41Z</dcterms:created>
  <dcterms:modified xsi:type="dcterms:W3CDTF">2026-09-26T21:08:41Z</dcterms:modified>
</cp:coreProperties>
</file>