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notesMasterIdLst>
    <p:notesMasterId r:id="rId16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notesMaster" Target="notesMasters/notesMaster1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  <p:sp>
        <p:nvSpPr>
          <p:cNvPr id="3" name="Text 1"/>
          <p:cNvSpPr/>
          <p:nvPr/>
        </p:nvSpPr>
        <p:spPr>
          <a:xfrm>
            <a:off x="3566160" y="6400800"/>
            <a:ext cx="5029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SAMPLE｜記入例（架空の企業）</a:t>
            </a:r>
            <a:endParaRPr lang="en-US" sz="90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109960" y="365760"/>
            <a:ext cx="548640" cy="548640"/>
          </a:xfrm>
          <a:prstGeom prst="rect">
            <a:avLst/>
          </a:prstGeom>
        </p:spPr>
      </p:pic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1002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14306B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640080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11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66960" y="731520"/>
            <a:ext cx="1463040" cy="146304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22960" y="146304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b="1" spc="400" kern="0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PROGRAM DASHBOARD</a:t>
            </a:r>
            <a:endParaRPr lang="en-US" sz="1400" dirty="0"/>
          </a:p>
        </p:txBody>
      </p:sp>
      <p:sp>
        <p:nvSpPr>
          <p:cNvPr id="4" name="Text 1"/>
          <p:cNvSpPr txBox="1"/>
          <p:nvPr/>
        </p:nvSpPr>
        <p:spPr>
          <a:xfrm>
            <a:off x="822960" y="1920240"/>
            <a:ext cx="896112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ミライアパレル OMO変革プログラム</a:t>
            </a:r>
            <a:endParaRPr lang="en-US" sz="3600" dirty="0"/>
          </a:p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プログラム・ダッシュボード</a:t>
            </a:r>
            <a:endParaRPr lang="en-US" sz="3600" dirty="0"/>
          </a:p>
        </p:txBody>
      </p:sp>
      <p:sp>
        <p:nvSpPr>
          <p:cNvPr id="5" name="Text 2"/>
          <p:cNvSpPr txBox="1"/>
          <p:nvPr/>
        </p:nvSpPr>
        <p:spPr>
          <a:xfrm>
            <a:off x="822960" y="3931920"/>
            <a:ext cx="91440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時点：2025年9月末（経過18か月／36か月・50%）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全体信号：黄 ／ 次の運営委員会：2025年10月14日</a:t>
            </a:r>
            <a:endParaRPr lang="en-US" sz="1400" dirty="0"/>
          </a:p>
          <a:p>
            <a:pPr indent="0" marL="0">
              <a:spcAft>
                <a:spcPts val="400"/>
              </a:spcAft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作成：PgM（①⑥）／ 数値は各帳票から自動参照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822960" y="539496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SAMPLE｜記入例 ─ 本資料は架空の企業による記入例です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目次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14630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822960" y="17190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2000" dirty="0"/>
          </a:p>
        </p:txBody>
      </p:sp>
      <p:sp>
        <p:nvSpPr>
          <p:cNvPr id="6" name="Text 4"/>
          <p:cNvSpPr txBox="1"/>
          <p:nvPr/>
        </p:nvSpPr>
        <p:spPr>
          <a:xfrm>
            <a:off x="2011680" y="15087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ダッシュボード（1枚）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011680" y="20116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今月の結論 ／ ⑥ 依頼事項・② 構成プロジェクトの状態・③ 財務 ／ ④ ベネフィット・⑤ 赤の項目（3件まで）・全体信号の判定基準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822960" y="2834640"/>
            <a:ext cx="914400" cy="914400"/>
          </a:xfrm>
          <a:prstGeom prst="ellipse">
            <a:avLst/>
          </a:prstGeom>
          <a:solidFill>
            <a:srgbClr val="14306B"/>
          </a:solidFill>
          <a:ln w="12700">
            <a:solidFill>
              <a:srgbClr val="14306B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822960" y="30906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2000" dirty="0"/>
          </a:p>
        </p:txBody>
      </p:sp>
      <p:sp>
        <p:nvSpPr>
          <p:cNvPr id="10" name="Text 8"/>
          <p:cNvSpPr txBox="1"/>
          <p:nvPr/>
        </p:nvSpPr>
        <p:spPr>
          <a:xfrm>
            <a:off x="2011680" y="28803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2011680" y="33832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参照先と更新タイミング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822960" y="4206240"/>
            <a:ext cx="914400" cy="914400"/>
          </a:xfrm>
          <a:prstGeom prst="ellipse">
            <a:avLst/>
          </a:prstGeom>
          <a:solidFill>
            <a:srgbClr val="0AB4D4"/>
          </a:solidFill>
          <a:ln w="12700">
            <a:solidFill>
              <a:srgbClr val="0AB4D4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822960" y="4462272"/>
            <a:ext cx="914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2000" dirty="0"/>
          </a:p>
        </p:txBody>
      </p:sp>
      <p:sp>
        <p:nvSpPr>
          <p:cNvPr id="14" name="Text 12"/>
          <p:cNvSpPr txBox="1"/>
          <p:nvPr/>
        </p:nvSpPr>
        <p:spPr>
          <a:xfrm>
            <a:off x="2011680" y="4251960"/>
            <a:ext cx="91440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2011680" y="4754880"/>
            <a:ext cx="94183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保管・関連文書、補足資料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01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ダッシュボード（1枚）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A4で1枚 ／ 手入力は①今月の結論と⑥依頼事項だけ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今月の結論 ／ ⑥ 依頼事項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PgMが毎月書くのはこの2つだけ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5417820" cy="4069080"/>
          </a:xfrm>
          <a:prstGeom prst="roundRect">
            <a:avLst>
              <a:gd name="adj" fmla="val 224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77724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① 今月の結論（3行以内）</a:t>
            </a:r>
            <a:endParaRPr lang="en-US" sz="1800" dirty="0"/>
          </a:p>
        </p:txBody>
      </p:sp>
      <p:sp>
        <p:nvSpPr>
          <p:cNvPr id="7" name="Text 5"/>
          <p:cNvSpPr txBox="1"/>
          <p:nvPr/>
        </p:nvSpPr>
        <p:spPr>
          <a:xfrm>
            <a:off x="777240" y="2194560"/>
            <a:ext cx="49606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・P2が2か月遅れ（2025/12→2026/2）。費用は枠内に収まる見込み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・お金は予定どおり使えているが、成果はまだ追いついていない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・B-01の中間目標は未達見込みのため全体は黄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6195060" y="1554480"/>
            <a:ext cx="5417820" cy="4069080"/>
          </a:xfrm>
          <a:prstGeom prst="roundRect">
            <a:avLst>
              <a:gd name="adj" fmla="val 2247"/>
            </a:avLst>
          </a:prstGeom>
          <a:solidFill>
            <a:srgbClr val="EEF3FA"/>
          </a:solidFill>
          <a:ln w="12700">
            <a:solidFill>
              <a:srgbClr val="EEF3FA"/>
            </a:solidFill>
            <a:prstDash val="solid"/>
          </a:ln>
        </p:spPr>
      </p:sp>
      <p:sp>
        <p:nvSpPr>
          <p:cNvPr id="9" name="Text 7"/>
          <p:cNvSpPr txBox="1"/>
          <p:nvPr/>
        </p:nvSpPr>
        <p:spPr>
          <a:xfrm>
            <a:off x="6423660" y="1719072"/>
            <a:ext cx="49606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8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⑥ 依頼事項</a:t>
            </a:r>
            <a:endParaRPr lang="en-US" sz="1800" dirty="0"/>
          </a:p>
        </p:txBody>
      </p:sp>
      <p:sp>
        <p:nvSpPr>
          <p:cNvPr id="10" name="Text 8"/>
          <p:cNvSpPr txBox="1"/>
          <p:nvPr/>
        </p:nvSpPr>
        <p:spPr>
          <a:xfrm>
            <a:off x="6423660" y="2194560"/>
            <a:ext cx="4960620" cy="32918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J-1：P4要員3名の異動承認（10月末まで）</a:t>
            </a:r>
            <a:endParaRPr lang="en-US" sz="1200" dirty="0"/>
          </a:p>
          <a:p>
            <a:pPr indent="0" marL="0">
              <a:spcAft>
                <a:spcPts val="600"/>
              </a:spcAft>
              <a:buNone/>
            </a:pPr>
            <a:r>
              <a:rPr lang="en-US" sz="1200" dirty="0">
                <a:solidFill>
                  <a:srgbClr val="1E2A28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J-2：B-01中間目標を2.4億円→2.8億円に見直すか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12" name="Text 10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ポイント：依頼事項が空欄の月は、委員会を開かないと決めてよい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② 構成プロジェクトの状態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各PJの月次報告シートから参照</a:t>
            </a:r>
            <a:endParaRPr lang="en-US" sz="12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731520"/>
                <a:gridCol w="2926080"/>
                <a:gridCol w="2377440"/>
                <a:gridCol w="1828800"/>
                <a:gridCol w="1828800"/>
                <a:gridCol w="1371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PJ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名称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状態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稼働日（計画）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稼働日（見通し）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信号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在庫一元化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完了（効果測定中）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2025/03（稼働済）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店舗間移動最適化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開発中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2025/12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会員・ポイント統合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移行準備中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2026/03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物流拠点再編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要員未確保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2026/09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2026/09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店舗業務デジタル化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未着手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2026/12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05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05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3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③ 財務 ／ ④ ベネフィット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「作れているか」と「効いているか」を並べて見せる</a:t>
            </a:r>
            <a:endParaRPr lang="en-US" sz="12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1463040"/>
                <a:gridCol w="3108960"/>
                <a:gridCol w="2743200"/>
                <a:gridCol w="3749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補足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承認枠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10億5,000万円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—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消化額（AC）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5億2,640万円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50.1%（経過率50%）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EAC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10億2,800万円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枠の97.9%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予備費の残額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5,570万円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残率71%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効果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B-01 欠品による機会損失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4.2 → 2.6億円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最終目標1.2億円／前回測定2025/08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934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効果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B-03 EC売上比率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18 → 21%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最終目標30%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4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⑤ 赤の項目（3件まで）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RAIDログを「赤」で絞り込んだ上位3件</a:t>
            </a:r>
            <a:endParaRPr lang="en-US" sz="120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1280160"/>
                <a:gridCol w="5486400"/>
                <a:gridCol w="374904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No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区分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内容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必要な判断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1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要員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P4の物流要員3名が未確保。着手が遅れると2026/9稼働に影響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業務部門からの異動承認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依存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P2の遅れでP5の前提（移動データ）が揃わない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P5着手時期の調整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3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定着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P1稼働店舗の一部で旧運用が残り、B-01の改善が鈍化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店舗運営部による定着策の追加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6" name="Shape 3"/>
          <p:cNvSpPr/>
          <p:nvPr/>
        </p:nvSpPr>
        <p:spPr>
          <a:xfrm>
            <a:off x="548640" y="5760720"/>
            <a:ext cx="11064240" cy="457200"/>
          </a:xfrm>
          <a:prstGeom prst="roundRect">
            <a:avLst>
              <a:gd name="adj" fmla="val 16000"/>
            </a:avLst>
          </a:prstGeom>
          <a:solidFill>
            <a:srgbClr val="FFF6E6"/>
          </a:solidFill>
          <a:ln w="12700">
            <a:solidFill>
              <a:srgbClr val="FFF6E6"/>
            </a:solidFill>
            <a:prstDash val="solid"/>
          </a:ln>
        </p:spPr>
      </p:sp>
      <p:sp>
        <p:nvSpPr>
          <p:cNvPr id="7" name="Text 4"/>
          <p:cNvSpPr txBox="1"/>
          <p:nvPr/>
        </p:nvSpPr>
        <p:spPr>
          <a:xfrm>
            <a:off x="731520" y="5852160"/>
            <a:ext cx="106984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8A5A12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ポイント：全件はRAIDログを見てもらう。絞らないと重要なものが埋もれる</a:t>
            </a:r>
            <a:endParaRPr lang="en-US" sz="10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5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全体信号の判定基準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信号は基準で機械的に決める。感覚で黄にしない</a:t>
            </a:r>
            <a:endParaRPr lang="en-US" sz="1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6583680"/>
                <a:gridCol w="356616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色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判定の条件（すべて満たす）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求められる行動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青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赤のPJが無い／EACが枠の95%以内／中間目標が達成見込み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報告のみ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赤のPJが1本以内／EACが枠の100%以内／中間目標のいずれかが未達見込み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挽回策を①に書く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上記のどれかを外れる。または最終目標の達成が危うい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⑥に判断項目を書き、臨時委員会を要請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02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運用ルール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会議の2営業日前に配る ／ 数字は必ず他の帳票から引く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3716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参照先と更新タイミング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参照先が無い欄は、帳票が整っていないサイン</a:t>
            </a:r>
            <a:endParaRPr lang="en-US" sz="1200" dirty="0"/>
          </a:p>
        </p:txBody>
      </p:sp>
      <p:graphicFrame>
        <p:nvGraphicFramePr>
          <p:cNvPr id="11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377440"/>
                <a:gridCol w="5029200"/>
                <a:gridCol w="3657600"/>
              </a:tblGrid>
              <a:tr h="4114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ブロック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参照先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更新のタイミング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② 構成PJの状態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各PJの月次報告シート（状態・稼働日・信号）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各PMが月末2営業日以内に入力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③ 財務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財務トラッキング表の当月行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PMOが月末5営業日以内に集計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④ 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ベネフィット実現トラッキング表の最新値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測定のつど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⑤ 赤の項目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RAIDログを「赤」で絞り込み上位3件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随時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82296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配布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運営委員会メンバー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会議の2営業日前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54864" marR="54864" marT="54864" marB="54864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822960" y="2103120"/>
            <a:ext cx="27432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66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</a:t>
            </a:r>
            <a:endParaRPr lang="en-US" sz="6600" dirty="0"/>
          </a:p>
        </p:txBody>
      </p:sp>
      <p:sp>
        <p:nvSpPr>
          <p:cNvPr id="3" name="Text 1"/>
          <p:cNvSpPr txBox="1"/>
          <p:nvPr/>
        </p:nvSpPr>
        <p:spPr>
          <a:xfrm>
            <a:off x="822960" y="3291840"/>
            <a:ext cx="100584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Appendix</a:t>
            </a:r>
            <a:endParaRPr lang="en-US" sz="3400" dirty="0"/>
          </a:p>
        </p:txBody>
      </p:sp>
      <p:sp>
        <p:nvSpPr>
          <p:cNvPr id="4" name="Text 2"/>
          <p:cNvSpPr txBox="1"/>
          <p:nvPr/>
        </p:nvSpPr>
        <p:spPr>
          <a:xfrm>
            <a:off x="822960" y="41148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詳細資料・補足情報（本編に入れない詳細は別冊・Appendixへ）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A-1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保管・関連文書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後から探す人がたどり着けるように</a:t>
            </a:r>
            <a:endParaRPr lang="en-US" sz="1200" dirty="0"/>
          </a:p>
        </p:txBody>
      </p:sp>
      <p:graphicFrame>
        <p:nvGraphicFramePr>
          <p:cNvPr id="1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554480"/>
          <a:ext cx="11064240" cy="914400"/>
        </p:xfrm>
        <a:graphic>
          <a:graphicData uri="http://schemas.openxmlformats.org/drawingml/2006/table">
            <a:tbl>
              <a:tblPr/>
              <a:tblGrid>
                <a:gridCol w="2286000"/>
                <a:gridCol w="8778240"/>
              </a:tblGrid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項目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記入欄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4306B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保管場所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PMOポータル ＞ プロジェクト文書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ファイル名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2025_アパレル_OMO変革_ダッシュボード_202509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検索キーワード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ダッシュボード、全体信号、EAC、ベネフィット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関連文書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月次報告書／財務トラッキング表／ベネフィット実現トラッキング表／RAIDログ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改訂履歴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E2A28"/>
                          </a:solidFill>
                          <a:latin typeface="Meiryo" pitchFamily="34" charset="0"/>
                          <a:ea typeface="Meiryo" pitchFamily="34" charset="-122"/>
                          <a:cs typeface="Meiryo" pitchFamily="34" charset="-120"/>
                        </a:rPr>
                        <a:t>v1.0 初版</a:t>
                      </a:r>
                      <a:endParaRPr lang="en-US" sz="1100" dirty="0">
                        <a:latin typeface="Meiryo" charset="0"/>
                        <a:ea typeface="Meiryo" charset="0"/>
                        <a:cs typeface="Meiryo" charset="0"/>
                      </a:endParaRPr>
                    </a:p>
                  </a:txBody>
                  <a:tcPr marL="73152" marR="73152" marT="73152" marB="73152" anchor="ctr">
                    <a:lnL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C9D3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11480"/>
            <a:ext cx="9144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800" b="1" dirty="0">
                <a:solidFill>
                  <a:srgbClr val="0AB4D4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A-2</a:t>
            </a:r>
            <a:endParaRPr lang="en-US" sz="2800" dirty="0"/>
          </a:p>
        </p:txBody>
      </p:sp>
      <p:sp>
        <p:nvSpPr>
          <p:cNvPr id="3" name="Text 1"/>
          <p:cNvSpPr txBox="1"/>
          <p:nvPr/>
        </p:nvSpPr>
        <p:spPr>
          <a:xfrm>
            <a:off x="1600200" y="411480"/>
            <a:ext cx="94183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600" b="1" dirty="0">
                <a:solidFill>
                  <a:srgbClr val="14306B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補足資料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1371600" y="960120"/>
            <a:ext cx="9509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詳細データ、定義、会議体の記録など</a:t>
            </a:r>
            <a:endParaRPr lang="en-US" sz="1200" dirty="0"/>
          </a:p>
        </p:txBody>
      </p:sp>
      <p:sp>
        <p:nvSpPr>
          <p:cNvPr id="5" name="Shape 3"/>
          <p:cNvSpPr/>
          <p:nvPr/>
        </p:nvSpPr>
        <p:spPr>
          <a:xfrm>
            <a:off x="548640" y="1554480"/>
            <a:ext cx="11064240" cy="4206240"/>
          </a:xfrm>
          <a:prstGeom prst="roundRect">
            <a:avLst>
              <a:gd name="adj" fmla="val 2174"/>
            </a:avLst>
          </a:prstGeom>
          <a:solidFill>
            <a:srgbClr val="FFFFFF"/>
          </a:solidFill>
          <a:ln w="12700">
            <a:solidFill>
              <a:srgbClr val="C9D3E6"/>
            </a:solidFill>
            <a:prstDash val="dash"/>
          </a:ln>
        </p:spPr>
      </p:sp>
      <p:sp>
        <p:nvSpPr>
          <p:cNvPr id="6" name="Text 4"/>
          <p:cNvSpPr txBox="1"/>
          <p:nvPr/>
        </p:nvSpPr>
        <p:spPr>
          <a:xfrm>
            <a:off x="548640" y="3474720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A77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（図表・資料を貼り付け）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11155680" y="640080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900">
                <a:solidFill>
                  <a:srgbClr val="6B7A77"/>
                </a:solidFill>
                <a:latin typeface="Meiryo"/>
                <a:ea typeface="Meiryo"/>
                <a:cs typeface="Meiryo"/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66360" y="1097280"/>
            <a:ext cx="1828800" cy="18288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400" y="3200400"/>
            <a:ext cx="10332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MiraiPM.com</a:t>
            </a:r>
            <a:endParaRPr lang="en-US" sz="4000" dirty="0"/>
          </a:p>
        </p:txBody>
      </p:sp>
      <p:sp>
        <p:nvSpPr>
          <p:cNvPr id="4" name="Text 1"/>
          <p:cNvSpPr txBox="1"/>
          <p:nvPr/>
        </p:nvSpPr>
        <p:spPr>
          <a:xfrm>
            <a:off x="914400" y="4114800"/>
            <a:ext cx="10332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500" dirty="0">
                <a:solidFill>
                  <a:srgbClr val="C9D6F0"/>
                </a:solidFill>
                <a:latin typeface="Meiryo" pitchFamily="34" charset="0"/>
                <a:ea typeface="Meiryo" pitchFamily="34" charset="-122"/>
                <a:cs typeface="Meiryo" pitchFamily="34" charset="-120"/>
              </a:rPr>
              <a:t>プロジェクトマネジメントの未来をつくる</a:t>
            </a:r>
            <a:endParaRPr lang="en-US" sz="1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14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2026-09-26T21:04:19Z</dcterms:created>
  <dcterms:modified xsi:type="dcterms:W3CDTF">2026-09-26T21:04:19Z</dcterms:modified>
</cp:coreProperties>
</file>