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3566160" y="640080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Confidential｜プログラム終結判定チェックリスト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365760"/>
            <a:ext cx="548640" cy="5486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430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66960" y="731520"/>
            <a:ext cx="1463040" cy="146304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22960" y="14630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PROGRAM CLOSURE CHECKLIST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22960" y="1920240"/>
            <a:ext cx="89611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【プログラム名】</a:t>
            </a:r>
            <a:endParaRPr lang="en-US" sz="3600" dirty="0"/>
          </a:p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プログラム終結判定チェックリスト</a:t>
            </a:r>
            <a:endParaRPr lang="en-US" sz="3600" dirty="0"/>
          </a:p>
        </p:txBody>
      </p:sp>
      <p:sp>
        <p:nvSpPr>
          <p:cNvPr id="5" name="Text 2"/>
          <p:cNvSpPr txBox="1"/>
          <p:nvPr/>
        </p:nvSpPr>
        <p:spPr>
          <a:xfrm>
            <a:off x="822960" y="3931920"/>
            <a:ext cx="9144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判定日：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対象期間：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作成：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目次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822960" y="14630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7190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2011680" y="15087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終結判定チェックリスト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011680" y="20116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判定サマリー・A 成果物・B ベネフィット・C 運用引き継ぎ・D 旧運用の停止・E 財務・F 記録・知識・残項目一覧（条件付き終結・未了）・判定・承認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822960" y="28346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22960" y="30906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2011680" y="28803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途中でやめる場合の判定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3832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中止時の確認項目・運用スケジュール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822960" y="4206240"/>
            <a:ext cx="914400" cy="914400"/>
          </a:xfrm>
          <a:prstGeom prst="ellipse">
            <a:avLst/>
          </a:prstGeom>
          <a:solidFill>
            <a:srgbClr val="0AB4D4"/>
          </a:solidFill>
          <a:ln w="12700">
            <a:solidFill>
              <a:srgbClr val="0AB4D4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22960" y="44622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42519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2011680" y="47548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保管・関連文書、補足資料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終結判定チェックリスト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終結予定の6か月前から運用 ／ 作成：PgM・PMO ／ 判定：運営委員会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判定サマリー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6分野ごとの状況と総合判定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3535680" cy="1920240"/>
          </a:xfrm>
          <a:prstGeom prst="roundRect">
            <a:avLst>
              <a:gd name="adj" fmla="val 4762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77240" y="1719072"/>
            <a:ext cx="3078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 成果物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2194560"/>
            <a:ext cx="30784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済／条件付／未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312920" y="1554480"/>
            <a:ext cx="3535680" cy="1920240"/>
          </a:xfrm>
          <a:prstGeom prst="roundRect">
            <a:avLst>
              <a:gd name="adj" fmla="val 4762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541520" y="1719072"/>
            <a:ext cx="3078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B ベネフィット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4541520" y="2194560"/>
            <a:ext cx="30784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済／条件付／未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8077200" y="1554480"/>
            <a:ext cx="3535680" cy="1920240"/>
          </a:xfrm>
          <a:prstGeom prst="roundRect">
            <a:avLst>
              <a:gd name="adj" fmla="val 4762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8305800" y="1719072"/>
            <a:ext cx="3078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C 運用引き継ぎ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8305800" y="2194560"/>
            <a:ext cx="30784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済／条件付／未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548640" y="3703320"/>
            <a:ext cx="3535680" cy="1920240"/>
          </a:xfrm>
          <a:prstGeom prst="roundRect">
            <a:avLst>
              <a:gd name="adj" fmla="val 4762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777240" y="3867912"/>
            <a:ext cx="3078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D 旧運用の停止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777240" y="4343400"/>
            <a:ext cx="30784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済／条件付／未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4312920" y="3703320"/>
            <a:ext cx="3535680" cy="1920240"/>
          </a:xfrm>
          <a:prstGeom prst="roundRect">
            <a:avLst>
              <a:gd name="adj" fmla="val 4762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4541520" y="3867912"/>
            <a:ext cx="3078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E 財務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4541520" y="4343400"/>
            <a:ext cx="30784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済／条件付／未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8077200" y="3703320"/>
            <a:ext cx="3535680" cy="1920240"/>
          </a:xfrm>
          <a:prstGeom prst="roundRect">
            <a:avLst>
              <a:gd name="adj" fmla="val 4762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8305800" y="3867912"/>
            <a:ext cx="3078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F 記録・知識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8305800" y="4343400"/>
            <a:ext cx="30784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済／条件付／未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記入ガイド：総合判定：終結／条件付き終結／終結しない。1つでも「未」で引き取り先がなければ終結しない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 成果物・B ベネフィット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確認項目ごとに状態と確認者を記入</a:t>
            </a:r>
            <a:endParaRPr lang="en-US" sz="12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1371600"/>
                <a:gridCol w="4754880"/>
                <a:gridCol w="1645920"/>
                <a:gridCol w="914400"/>
                <a:gridCol w="237744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分野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確認項目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確認する人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状態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備考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A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構成PJがすべて完了し、完了報告が承認されている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PgM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A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成果物の受入が業務部門から承認されている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業務部門長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A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未完了の成果物の引き取り先と期限が決まっている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PgM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目標を達成している、または達成の見込みが立っている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PgM・業務部門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未達の指標について理由と見込みが説明できる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PgM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終結後の測定を誰が・いつまで続けるか決まっている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業務部門長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記入ガイド：Bは「目標の達成」ではなく「達成見込みと測定の引き継ぎ先の確定」を条件にする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C 運用引き継ぎ・D 旧運用の停止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旧契約は自動更新の期限まで確認する</a:t>
            </a:r>
            <a:endParaRPr lang="en-US" sz="12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1371600"/>
                <a:gridCol w="4754880"/>
                <a:gridCol w="1645920"/>
                <a:gridCol w="914400"/>
                <a:gridCol w="237744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分野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確認項目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確認する人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状態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備考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全PJの運用引き継ぎが完了している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運用部門長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定着の確認項目が基準を満たしている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運用部門長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PJメンバーの管理者権限がすべて削除されている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情報システム部門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D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旧システムがすべて停止している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情報システム部門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D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旧契約がすべて解約されている（自動更新の期限を含む）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調達部門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D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旧手順・紙の帳票が現場から無くなっている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業務部門長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記入ガイド：解約通知は3か月前までに必要なものが多い。放置すると自動更新される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E 財務・F 記録・知識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PgM一人では判定できない。分野ごとの確認者のサインをもらう</a:t>
            </a:r>
            <a:endParaRPr lang="en-US" sz="12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1371600"/>
                <a:gridCol w="4754880"/>
                <a:gridCol w="1645920"/>
                <a:gridCol w="914400"/>
                <a:gridCol w="237744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分野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確認項目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確認する人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状態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備考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52251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E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全ベンダーとの精算が完了している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調達部門・経理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2251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E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支払いが完了、または支払予定が確定している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経理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2251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E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最終実績額と当初計画の差が説明できる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PgM・財務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2251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F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文書が所定の場所に保管され保存年限が設定されている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PMO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2251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F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教訓がまとめられている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PgM・PMO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2251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F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メンバーの次の配置が決まっている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人事・各部門長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2251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F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終結後の問い合わせ先が決まり周知されている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PgM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記入ガイド：要員の次の配置は3か月前に確定させる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5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残項目一覧（条件付き終結・未了）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担当と期限を明記し、承認者に提示する</a:t>
            </a:r>
            <a:endParaRPr lang="en-US" sz="12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548640"/>
                <a:gridCol w="1097280"/>
                <a:gridCol w="4572000"/>
                <a:gridCol w="1828800"/>
                <a:gridCol w="1280160"/>
                <a:gridCol w="173736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No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分野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残項目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担当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期限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状況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4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記入ガイド：残項目の一覧がない条件付き終結は「終わったことにする」のと同じ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6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判定・承認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運営委員会で終結を承認する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737360"/>
            <a:ext cx="3566160" cy="3017520"/>
          </a:xfrm>
          <a:prstGeom prst="roundRect">
            <a:avLst>
              <a:gd name="adj" fmla="val 3030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196596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プログラムスポンサー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2560320"/>
            <a:ext cx="30175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氏名：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承認日：　　年　　月　　日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署名／押印：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297680" y="1737360"/>
            <a:ext cx="3566160" cy="3017520"/>
          </a:xfrm>
          <a:prstGeom prst="roundRect">
            <a:avLst>
              <a:gd name="adj" fmla="val 3030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572000" y="196596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運営委員会 委員長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4572000" y="2560320"/>
            <a:ext cx="30175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氏名：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承認日：　　年　　月　　日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署名／押印：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8046720" y="1737360"/>
            <a:ext cx="3566160" cy="3017520"/>
          </a:xfrm>
          <a:prstGeom prst="roundRect">
            <a:avLst>
              <a:gd name="adj" fmla="val 3030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8321040" y="196596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プログラムマネージャー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8321040" y="2560320"/>
            <a:ext cx="30175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氏名：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承認日：　　年　　月　　日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署名／押印：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548640" y="502920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□ 承認する　　□ 条件付きで承認する（条件：　　　　　　　　　）　　□ 差し戻し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途中でやめる場合の判定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前提の変化・効果の見込み低下・優先順位の低下で中止するとき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中止時の確認項目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同じ6分野で判定する。内容が変わる</a:t>
            </a:r>
            <a:endParaRPr lang="en-US" sz="12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1463040"/>
                <a:gridCol w="4572000"/>
                <a:gridCol w="914400"/>
                <a:gridCol w="41148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分野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途中でやめる場合の確認項目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状態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対応内容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A 成果物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作りかけの成果物の扱い（保管／廃棄／別用途）が決まっている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 ベネフィット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部分的に得られた効果を測り、記録している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 運用引き継ぎ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稼働済みの部分だけを引き継ぎ、残りは元に戻している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D 旧運用の停止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旧運用に戻す手順が完了している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E 財務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中途解約と違約金の精算が完了している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F 記録・知識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なぜやめたかを記録している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記入ガイド：「なぜやめたか」の記録が、最も価値のある教訓になる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運用スケジュール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終結の準備は半年前から始める</a:t>
            </a:r>
            <a:endParaRPr lang="en-US" sz="12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011680"/>
                <a:gridCol w="5303520"/>
                <a:gridCol w="2194560"/>
                <a:gridCol w="155448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タイミング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やること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誰が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実施日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終結予定の6か月前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チェックリストを作り、各分野の担当に配る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PgM・PMO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終結予定の3か月前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1回目の判定。未了の項目を洗い出す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PgM・各分野の担当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終結予定の1か月前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2回目の判定。要員の次の配置を確定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PgM・人事・各部門長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終結予定日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最終判定。運営委員会で終結を承認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運営委員会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承認後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完了報告書を作り、関係者に配る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PgM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条件付きのとき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残項目の期限までPgMが月次で追う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PgM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詳細資料・補足情報（本編に入れない詳細は別冊・Appendixへ）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後から探す人がたどり着けるように</a:t>
            </a:r>
            <a:endParaRPr lang="en-US" sz="120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877824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記入欄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保管場所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ファイル名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YYYY_分野_名称_プログラム終結判定チェックリスト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検索キーワード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関連文書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プログラム完了報告書／運用引き継ぎ・定着確認シート／旧運用停止計画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改訂履歴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補足資料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詳細データ、定義、会議体の記録など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11064240" cy="4206240"/>
          </a:xfrm>
          <a:prstGeom prst="roundRect">
            <a:avLst>
              <a:gd name="adj" fmla="val 2174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dash"/>
          </a:ln>
        </p:spPr>
      </p:sp>
      <p:sp>
        <p:nvSpPr>
          <p:cNvPr id="6" name="Text 4"/>
          <p:cNvSpPr txBox="1"/>
          <p:nvPr/>
        </p:nvSpPr>
        <p:spPr>
          <a:xfrm>
            <a:off x="548640" y="347472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（図表・資料を貼り付け）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6360" y="1097280"/>
            <a:ext cx="1828800" cy="18288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400" y="32004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914400" y="411480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プロジェクトマネジメントの未来をつくる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2026-09-26T20:48:21Z</dcterms:created>
  <dcterms:modified xsi:type="dcterms:W3CDTF">2026-09-26T20:48:21Z</dcterms:modified>
</cp:coreProperties>
</file>