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3566160" y="6400800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Confidential｜プログラム月次報告書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09960" y="365760"/>
            <a:ext cx="548640" cy="54864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solidFill>
          <a:srgbClr val="14306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11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66960" y="731520"/>
            <a:ext cx="1463040" cy="146304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22960" y="146304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spc="400" kern="0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PROGRAM MONTHLY REPORT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822960" y="1920240"/>
            <a:ext cx="89611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【プログラム名】</a:t>
            </a:r>
            <a:endParaRPr lang="en-US" sz="3600" dirty="0"/>
          </a:p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プログラム月次報告書</a:t>
            </a:r>
            <a:endParaRPr lang="en-US" sz="3600" dirty="0"/>
          </a:p>
        </p:txBody>
      </p:sp>
      <p:sp>
        <p:nvSpPr>
          <p:cNvPr id="5" name="Text 2"/>
          <p:cNvSpPr txBox="1"/>
          <p:nvPr/>
        </p:nvSpPr>
        <p:spPr>
          <a:xfrm>
            <a:off x="822960" y="3931920"/>
            <a:ext cx="91440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報告対象月：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期間：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作成：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目次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822960" y="1463040"/>
            <a:ext cx="914400" cy="914400"/>
          </a:xfrm>
          <a:prstGeom prst="ellipse">
            <a:avLst/>
          </a:prstGeom>
          <a:solidFill>
            <a:srgbClr val="14306B"/>
          </a:solidFill>
          <a:ln w="12700">
            <a:solidFill>
              <a:srgbClr val="14306B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17190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01</a:t>
            </a:r>
            <a:endParaRPr lang="en-US" sz="2000" dirty="0"/>
          </a:p>
        </p:txBody>
      </p:sp>
      <p:sp>
        <p:nvSpPr>
          <p:cNvPr id="6" name="Text 4"/>
          <p:cNvSpPr txBox="1"/>
          <p:nvPr/>
        </p:nvSpPr>
        <p:spPr>
          <a:xfrm>
            <a:off x="2011680" y="15087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月次報告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011680" y="20116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サマリー・ベネフィットの進み・構成プロジェクトの状況・コストと予備費・リスク・課題の動き・変更の審議結果・来月の予定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822960" y="2834640"/>
            <a:ext cx="914400" cy="914400"/>
          </a:xfrm>
          <a:prstGeom prst="ellipse">
            <a:avLst/>
          </a:prstGeom>
          <a:solidFill>
            <a:srgbClr val="14306B"/>
          </a:solidFill>
          <a:ln w="12700">
            <a:solidFill>
              <a:srgbClr val="14306B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822960" y="30906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02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2011680" y="28803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運用ルール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2011680" y="33832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作成スケジュール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822960" y="4206240"/>
            <a:ext cx="914400" cy="914400"/>
          </a:xfrm>
          <a:prstGeom prst="ellipse">
            <a:avLst/>
          </a:prstGeom>
          <a:solidFill>
            <a:srgbClr val="0AB4D4"/>
          </a:solidFill>
          <a:ln w="12700">
            <a:solidFill>
              <a:srgbClr val="0AB4D4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822960" y="44622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</a:t>
            </a:r>
            <a:endParaRPr lang="en-US" sz="2000" dirty="0"/>
          </a:p>
        </p:txBody>
      </p:sp>
      <p:sp>
        <p:nvSpPr>
          <p:cNvPr id="14" name="Text 12"/>
          <p:cNvSpPr txBox="1"/>
          <p:nvPr/>
        </p:nvSpPr>
        <p:spPr>
          <a:xfrm>
            <a:off x="2011680" y="42519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Appendix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2011680" y="47548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保管・関連文書、補足資料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01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月次報告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先月からの差分を書く ／ 変わっていないブロックは「先月から変更なし」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サマリー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最初の1ページで勝負が決まる。PgM本人が書く</a:t>
            </a:r>
            <a:endParaRPr lang="en-US" sz="12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194560"/>
                <a:gridCol w="886968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項目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内容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全体信号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今月の要点① 良い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今月の要点② 悪い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今月の要点③ 判断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判断をあおぐ事項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48640" y="5760720"/>
            <a:ext cx="11064240" cy="457200"/>
          </a:xfrm>
          <a:prstGeom prst="roundRect">
            <a:avLst>
              <a:gd name="adj" fmla="val 16000"/>
            </a:avLst>
          </a:prstGeom>
          <a:solidFill>
            <a:srgbClr val="FFF6E6"/>
          </a:solidFill>
          <a:ln w="12700">
            <a:solidFill>
              <a:srgbClr val="FFF6E6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731520" y="5852160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8A5A1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記入ガイド：判断をあおぐ事項は必須欄。ない月は「なし」と明記する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ベネフィットの進み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ねらった効果が出ているかを書く</a:t>
            </a:r>
            <a:endParaRPr lang="en-US" sz="12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731520"/>
                <a:gridCol w="2834640"/>
                <a:gridCol w="1737360"/>
                <a:gridCol w="1828800"/>
                <a:gridCol w="1828800"/>
                <a:gridCol w="210312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ID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指標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開始時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2027/3目標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今月実績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先月差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B-01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欠品による機会損失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B-02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値引き率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B-03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EC売上比率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B-04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在庫問い合わせ件数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B-05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物流コスト率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B-06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クロスチャネル購入率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48640" y="5760720"/>
            <a:ext cx="11064240" cy="457200"/>
          </a:xfrm>
          <a:prstGeom prst="roundRect">
            <a:avLst>
              <a:gd name="adj" fmla="val 16000"/>
            </a:avLst>
          </a:prstGeom>
          <a:solidFill>
            <a:srgbClr val="FFF6E6"/>
          </a:solidFill>
          <a:ln w="12700">
            <a:solidFill>
              <a:srgbClr val="FFF6E6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731520" y="5852160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8A5A1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記入ガイド：動かなくてよい指標には「P4・P5稼働後に動く指標」と一文を添える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構成プロジェクトの状況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本文を書くのは信号が変わったPJと判断が要るPJだけ</a:t>
            </a:r>
            <a:endParaRPr lang="en-US" sz="12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731520"/>
                <a:gridCol w="2560320"/>
                <a:gridCol w="914400"/>
                <a:gridCol w="1188720"/>
                <a:gridCol w="566928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PJ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名称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信号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先月差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ひとこと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P1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P2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P3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P4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P5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4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コストと予備費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数値はダッシュボードから機械的に持ってくる</a:t>
            </a:r>
            <a:endParaRPr lang="en-US" sz="12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3474720"/>
                <a:gridCol w="2560320"/>
                <a:gridCol w="2377440"/>
                <a:gridCol w="265176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項目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金額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枠に対する割合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先月差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承認投資枠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実績コスト（AC）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完成時総コスト予測（EAC）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プログラム予備費（当初）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予備費の使用済み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予備費の残り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5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リスク・課題の動き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増えた／消えた／悪化したの3つだけを書く</a:t>
            </a:r>
            <a:endParaRPr lang="en-US" sz="12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1828800"/>
                <a:gridCol w="914400"/>
                <a:gridCol w="832104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動き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ID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内容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今月増えた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今月消えた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今月悪化した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6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変更の審議結果・来月の予定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来月は作業予定ではなく「山場」を書く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1554480"/>
            <a:ext cx="5417820" cy="4572000"/>
          </a:xfrm>
          <a:prstGeom prst="roundRect">
            <a:avLst>
              <a:gd name="adj" fmla="val 2000"/>
            </a:avLst>
          </a:prstGeom>
          <a:solidFill>
            <a:srgbClr val="EEF3FA"/>
          </a:solidFill>
          <a:ln w="12700">
            <a:solidFill>
              <a:srgbClr val="EEF3F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777240" y="1719072"/>
            <a:ext cx="49606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変更の審議結果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777240" y="2194560"/>
            <a:ext cx="4960620" cy="3794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（件数・承認／却下／継続）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6195060" y="1554480"/>
            <a:ext cx="5417820" cy="4572000"/>
          </a:xfrm>
          <a:prstGeom prst="roundRect">
            <a:avLst>
              <a:gd name="adj" fmla="val 2000"/>
            </a:avLst>
          </a:prstGeom>
          <a:solidFill>
            <a:srgbClr val="EEF3FA"/>
          </a:solidFill>
          <a:ln w="12700">
            <a:solidFill>
              <a:srgbClr val="EEF3FA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6423660" y="1719072"/>
            <a:ext cx="49606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来月の予定（山場）</a:t>
            </a:r>
            <a:endParaRPr lang="en-US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6423660" y="2194560"/>
            <a:ext cx="4960620" cy="3794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（山場と、そのとき必要になる判断）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02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運用ルール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会議の3営業日前に提出 ／ 厚さそのものが情報になる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作成スケジュール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締め切りと担当を決める</a:t>
            </a:r>
            <a:endParaRPr lang="en-US" sz="12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560320"/>
                <a:gridCol w="6400800"/>
                <a:gridCol w="210312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日付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やること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担当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月末最終営業日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各PJが実績値をダッシュボードに入力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各PM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翌月第2営業日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ダッシュボードから数値を自動転記し、ドラフト作成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PMO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翌月第4営業日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サマリーと判断事項を書き、全体を編集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PgM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翌月第5営業日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委員会事務局へ提出（会議の3営業日前）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PMO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翌月第8〜10営業日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運営委員会で報告・判断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運営委員会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Appendix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詳細資料・補足情報（本編に入れない詳細は別冊・Appendixへ）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A-1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6002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保管・関連文書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後から探す人がたどり着けるように</a:t>
            </a:r>
            <a:endParaRPr lang="en-US" sz="1200" dirty="0"/>
          </a:p>
        </p:txBody>
      </p:sp>
      <p:graphicFrame>
        <p:nvGraphicFramePr>
          <p:cNvPr id="1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286000"/>
                <a:gridCol w="8778240"/>
              </a:tblGrid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項目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記入欄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保管場所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ファイル名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YYYY_分野_名称_プログラム月次報告書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検索キーワード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関連文書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プログラム・ダッシュボード／RAIDログ／変更管理台帳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改訂履歴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A-2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6002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補足資料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詳細データ、定義、会議体の記録など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1554480"/>
            <a:ext cx="11064240" cy="4206240"/>
          </a:xfrm>
          <a:prstGeom prst="roundRect">
            <a:avLst>
              <a:gd name="adj" fmla="val 2174"/>
            </a:avLst>
          </a:prstGeom>
          <a:solidFill>
            <a:srgbClr val="FFFFFF"/>
          </a:solidFill>
          <a:ln w="12700">
            <a:solidFill>
              <a:srgbClr val="C9D3E6"/>
            </a:solidFill>
            <a:prstDash val="dash"/>
          </a:ln>
        </p:spPr>
      </p:sp>
      <p:sp>
        <p:nvSpPr>
          <p:cNvPr id="6" name="Text 4"/>
          <p:cNvSpPr txBox="1"/>
          <p:nvPr/>
        </p:nvSpPr>
        <p:spPr>
          <a:xfrm>
            <a:off x="548640" y="347472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（図表・資料を貼り付け）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6360" y="1097280"/>
            <a:ext cx="1828800" cy="18288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400" y="32004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914400" y="4114800"/>
            <a:ext cx="10332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プロジェクトマネジメントの未来をつくる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2026-09-26T21:03:14Z</dcterms:created>
  <dcterms:modified xsi:type="dcterms:W3CDTF">2026-09-26T21:03:14Z</dcterms:modified>
</cp:coreProperties>
</file>