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3566160" y="640080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SAMPLE｜記入例（架空の企業）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09960" y="365760"/>
            <a:ext cx="548640" cy="54864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1430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11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66960" y="731520"/>
            <a:ext cx="1463040" cy="146304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22960" y="14630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spc="400" kern="0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PROGRAM RAID LOG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22960" y="1920240"/>
            <a:ext cx="89611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クラウドリーフ プロダクト基盤刷新プログラム</a:t>
            </a:r>
            <a:endParaRPr lang="en-US" sz="3600" dirty="0"/>
          </a:p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プログラムRAIDログ</a:t>
            </a:r>
            <a:endParaRPr lang="en-US" sz="3600" dirty="0"/>
          </a:p>
        </p:txBody>
      </p:sp>
      <p:sp>
        <p:nvSpPr>
          <p:cNvPr id="5" name="Text 2"/>
          <p:cNvSpPr txBox="1"/>
          <p:nvPr/>
        </p:nvSpPr>
        <p:spPr>
          <a:xfrm>
            <a:off x="822960" y="3931920"/>
            <a:ext cx="91440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集計時点：2025年9月（全62件・うち影響度「大」19件）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期間：2025年1月 〜 2027年6月（承認枠 7億4,000万円）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管理：PMO ／ レビュー：推進会議・運営委員会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822960" y="539496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SAMPLE｜記入例 ─ 本資料は架空の企業による記入例です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目次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822960" y="146304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17190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01</a:t>
            </a:r>
            <a:endParaRPr lang="en-US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2011680" y="15087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RAIDの基本と登録基準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011680" y="20116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RAIDの4種類・プログラムの台帳に載せる基準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822960" y="256032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822960" y="281635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02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2011680" y="260604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RAIDログ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10896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RAIDログ（抜粋）・件数の内訳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822960" y="365760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822960" y="391363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03</a:t>
            </a:r>
            <a:endParaRPr lang="en-US" sz="2000" dirty="0"/>
          </a:p>
        </p:txBody>
      </p:sp>
      <p:sp>
        <p:nvSpPr>
          <p:cNvPr id="14" name="Text 12"/>
          <p:cNvSpPr txBox="1"/>
          <p:nvPr/>
        </p:nvSpPr>
        <p:spPr>
          <a:xfrm>
            <a:off x="2011680" y="370332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運用ルール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2011680" y="420624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運用スケジュール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822960" y="4754880"/>
            <a:ext cx="914400" cy="914400"/>
          </a:xfrm>
          <a:prstGeom prst="ellipse">
            <a:avLst/>
          </a:prstGeom>
          <a:solidFill>
            <a:srgbClr val="0AB4D4"/>
          </a:solidFill>
          <a:ln w="12700">
            <a:solidFill>
              <a:srgbClr val="0AB4D4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822960" y="501091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</a:t>
            </a:r>
            <a:endParaRPr lang="en-US" sz="2000" dirty="0"/>
          </a:p>
        </p:txBody>
      </p:sp>
      <p:sp>
        <p:nvSpPr>
          <p:cNvPr id="18" name="Text 16"/>
          <p:cNvSpPr txBox="1"/>
          <p:nvPr/>
        </p:nvSpPr>
        <p:spPr>
          <a:xfrm>
            <a:off x="2011680" y="480060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Appendix</a:t>
            </a:r>
            <a:endParaRPr lang="en-US" sz="2200" dirty="0"/>
          </a:p>
        </p:txBody>
      </p:sp>
      <p:sp>
        <p:nvSpPr>
          <p:cNvPr id="19" name="Text 17"/>
          <p:cNvSpPr txBox="1"/>
          <p:nvPr/>
        </p:nvSpPr>
        <p:spPr>
          <a:xfrm>
            <a:off x="2011680" y="530352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保管・関連文書、補足資料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01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RAIDの基本と登録基準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R・A・I・Dを1つの台帳で管理する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RAIDの4種類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前提がくずれればリスクに、リスクが現実になれば課題になる</a:t>
            </a:r>
            <a:endParaRPr lang="en-US" sz="12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1645920"/>
                <a:gridCol w="3931920"/>
                <a:gridCol w="548640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記号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意味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R リスク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まだ起きていないが、起きたら困ること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移行データの品質が悪く、稼働が延びるおそれ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A 前提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「こうなるはず」と決めつけて進めていること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業務部門から2名が4月から参加してくれるはず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I 課題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すでに起きていて、いま困っていること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レビュー返却が9営業日かかり、開発が止まっている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D 依存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他のPJの成果物がないと進めないつながり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C1はC4の認証基盤が3月にないと着手できない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プログラムの台帳に載せる基準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どれか1つにあてはまるものだけを上げる。それ以外はPJの台帳に置く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1554480"/>
            <a:ext cx="2594610" cy="4069080"/>
          </a:xfrm>
          <a:prstGeom prst="roundRect">
            <a:avLst>
              <a:gd name="adj" fmla="val 3524"/>
            </a:avLst>
          </a:prstGeom>
          <a:solidFill>
            <a:srgbClr val="EEF3FA"/>
          </a:solidFill>
          <a:ln w="12700">
            <a:solidFill>
              <a:srgbClr val="EEF3F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777240" y="1719072"/>
            <a:ext cx="213741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複数のPJにまたがる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777240" y="2194560"/>
            <a:ext cx="213741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1つのPJでは解決できないもの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3371850" y="1554480"/>
            <a:ext cx="2594610" cy="4069080"/>
          </a:xfrm>
          <a:prstGeom prst="roundRect">
            <a:avLst>
              <a:gd name="adj" fmla="val 3524"/>
            </a:avLst>
          </a:prstGeom>
          <a:solidFill>
            <a:srgbClr val="EEF3FA"/>
          </a:solidFill>
          <a:ln w="12700">
            <a:solidFill>
              <a:srgbClr val="EEF3FA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3600450" y="1719072"/>
            <a:ext cx="213741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ベネフィットに効く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3600450" y="2194560"/>
            <a:ext cx="213741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ねらった効果が出なくなるおそれがあるもの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6195060" y="1554480"/>
            <a:ext cx="2594610" cy="4069080"/>
          </a:xfrm>
          <a:prstGeom prst="roundRect">
            <a:avLst>
              <a:gd name="adj" fmla="val 3524"/>
            </a:avLst>
          </a:prstGeom>
          <a:solidFill>
            <a:srgbClr val="EEF3FA"/>
          </a:solidFill>
          <a:ln w="12700">
            <a:solidFill>
              <a:srgbClr val="EEF3FA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423660" y="1719072"/>
            <a:ext cx="213741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PgMの権限が要る</a:t>
            </a:r>
            <a:endParaRPr lang="en-US" sz="1800" dirty="0"/>
          </a:p>
        </p:txBody>
      </p:sp>
      <p:sp>
        <p:nvSpPr>
          <p:cNvPr id="13" name="Text 11"/>
          <p:cNvSpPr txBox="1"/>
          <p:nvPr/>
        </p:nvSpPr>
        <p:spPr>
          <a:xfrm>
            <a:off x="6423660" y="2194560"/>
            <a:ext cx="213741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予備費の使用、優先順位の変更、ベンダーとの再交渉など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9018270" y="1554480"/>
            <a:ext cx="2594610" cy="4069080"/>
          </a:xfrm>
          <a:prstGeom prst="roundRect">
            <a:avLst>
              <a:gd name="adj" fmla="val 3524"/>
            </a:avLst>
          </a:prstGeom>
          <a:solidFill>
            <a:srgbClr val="EEF3FA"/>
          </a:solidFill>
          <a:ln w="12700">
            <a:solidFill>
              <a:srgbClr val="EEF3FA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9246870" y="1719072"/>
            <a:ext cx="213741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影響額が基準を超える</a:t>
            </a:r>
            <a:endParaRPr lang="en-US" sz="1800" dirty="0"/>
          </a:p>
        </p:txBody>
      </p:sp>
      <p:sp>
        <p:nvSpPr>
          <p:cNvPr id="16" name="Text 14"/>
          <p:cNvSpPr txBox="1"/>
          <p:nvPr/>
        </p:nvSpPr>
        <p:spPr>
          <a:xfrm>
            <a:off x="9246870" y="2194560"/>
            <a:ext cx="213741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500万円以上、または3か月以上の遅れ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548640" y="5760720"/>
            <a:ext cx="11064240" cy="457200"/>
          </a:xfrm>
          <a:prstGeom prst="roundRect">
            <a:avLst>
              <a:gd name="adj" fmla="val 16000"/>
            </a:avLst>
          </a:prstGeom>
          <a:solidFill>
            <a:srgbClr val="FFF6E6"/>
          </a:solidFill>
          <a:ln w="12700">
            <a:solidFill>
              <a:srgbClr val="FFF6E6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731520" y="585216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8A5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ポイント：上げる／上げないの判断は隔週の推進会議でPgMが決める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02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RAIDログ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14項目・1シート ／ 担当は個人名、「注視する」は書かない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RAIDログ（抜粋）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種類が変わってもIDは変えない</a:t>
            </a:r>
            <a:endParaRPr lang="en-US" sz="12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629672"/>
                <a:gridCol w="809579"/>
                <a:gridCol w="2608642"/>
                <a:gridCol w="989485"/>
                <a:gridCol w="989485"/>
                <a:gridCol w="3058408"/>
                <a:gridCol w="809579"/>
                <a:gridCol w="1169391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ID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種類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タイトル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関係PJ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影響/可能性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対応内容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担当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期日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A-03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A 前提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旧基盤の停止を2027年3月に実施できる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C1・C4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大／—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10月の役員会で停止時期を正式決定してもらう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藤原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2025/10/24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D-05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D 依存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C2の課金統合はC1の認証基盤に依存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C1→C2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大／中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C1のAPI仕様を11月に凍結し、C2へ先行提供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佐野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2025/11/28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R-11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R リスク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テナント移行時に一部顧客で設定が欠落するおそれ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C1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大／中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上位200社分の設定を事前比較し、差分を手動補正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大沢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2025/12/12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R-18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R リスク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解約率の改善が想定より遅れる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全体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大／中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四半期ごとに解約理由を分析し、C3の分析項目に反映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藤原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2025/12/26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I-07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I 課題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C1とC2で顧客IDの桁数の考え方が違う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C1・C2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中／—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10/10のアーキテクチャ会議で統一案を決定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佐野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2025/10/10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I-09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I 課題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SRE要員2名が運用対応にとられC1が遅延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C1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大／—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外部SRE1名を11月から3か月追加（予備費420万円申請）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藤原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2025/10/31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件数の内訳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月次報告の材料：今月増えた／消えた／悪化した</a:t>
            </a:r>
            <a:endParaRPr lang="en-US" sz="12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743200"/>
                <a:gridCol w="2560320"/>
                <a:gridCol w="2743200"/>
                <a:gridCol w="301752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種類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件数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うち影響度「大」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今月の増減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R リスク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24件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7件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+3件／−1件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A 前提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18件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4件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±0件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I 課題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11件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3件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+2件／−2件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D 依存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9件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5件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±0件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合計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62件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19件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+5件／−3件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48640" y="5760720"/>
            <a:ext cx="11064240" cy="457200"/>
          </a:xfrm>
          <a:prstGeom prst="roundRect">
            <a:avLst>
              <a:gd name="adj" fmla="val 16000"/>
            </a:avLst>
          </a:prstGeom>
          <a:solidFill>
            <a:srgbClr val="FFF6E6"/>
          </a:solidFill>
          <a:ln w="12700">
            <a:solidFill>
              <a:srgbClr val="FFF6E6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31520" y="585216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8A5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ポイント：依存だけ影響度が高く出るのは健全なサイン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03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運用ルール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閉じる基準：対応完了後2週間再発なし ／ クローズ行は削除せず別シートへ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運用スケジュール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いつ・何を・誰が</a:t>
            </a:r>
            <a:endParaRPr lang="en-US" sz="12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560320"/>
                <a:gridCol w="6217920"/>
                <a:gridCol w="228600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タイミング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やること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誰が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随時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気づいたらその場で1行追加（入力5分以内）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誰でも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隔週の推進会議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今週動いた行だけをレビューし、PJ台帳から上げるものを決める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PgM・PM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月1回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影響度「大」を全件確認。期日切れの行を洗い出す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PgM・PMO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月1回（運営委員会）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「大」のうち判断が必要なものだけ報告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PgM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四半期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前提（A）を全件読み合わせ、くずれていればリスクに変える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PgM・PM全員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48640" y="5760720"/>
            <a:ext cx="11064240" cy="457200"/>
          </a:xfrm>
          <a:prstGeom prst="roundRect">
            <a:avLst>
              <a:gd name="adj" fmla="val 16000"/>
            </a:avLst>
          </a:prstGeom>
          <a:solidFill>
            <a:srgbClr val="FFF6E6"/>
          </a:solidFill>
          <a:ln w="12700">
            <a:solidFill>
              <a:srgbClr val="FFF6E6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31520" y="585216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8A5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ポイント：前提は誰も教えてくれない。静かにくずれる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Appendix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詳細資料・補足情報（本編に入れない詳細は別冊・Appendixへ）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A-1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6002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保管・関連文書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後から探す人がたどり着けるように</a:t>
            </a:r>
            <a:endParaRPr lang="en-US" sz="1200" dirty="0"/>
          </a:p>
        </p:txBody>
      </p:sp>
      <p:graphicFrame>
        <p:nvGraphicFramePr>
          <p:cNvPr id="1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286000"/>
                <a:gridCol w="8778240"/>
              </a:tblGrid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項目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記入欄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保管場所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PMOポータル ＞ プロジェクト文書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ファイル名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2025_SaaS_基盤刷新_RAIDログ_202509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検索キーワード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RAID、リスク、前提、課題、依存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関連文書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プログラム・リスク統合管理表／依存関係管理表／月次報告書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改訂履歴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v1.0 初版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A-2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6002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補足資料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詳細データ、定義、会議体の記録など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1554480"/>
            <a:ext cx="11064240" cy="4206240"/>
          </a:xfrm>
          <a:prstGeom prst="roundRect">
            <a:avLst>
              <a:gd name="adj" fmla="val 2174"/>
            </a:avLst>
          </a:prstGeom>
          <a:solidFill>
            <a:srgbClr val="FFFFFF"/>
          </a:solidFill>
          <a:ln w="12700">
            <a:solidFill>
              <a:srgbClr val="C9D3E6"/>
            </a:solidFill>
            <a:prstDash val="dash"/>
          </a:ln>
        </p:spPr>
      </p:sp>
      <p:sp>
        <p:nvSpPr>
          <p:cNvPr id="6" name="Text 4"/>
          <p:cNvSpPr txBox="1"/>
          <p:nvPr/>
        </p:nvSpPr>
        <p:spPr>
          <a:xfrm>
            <a:off x="548640" y="347472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（図表・資料を貼り付け）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6360" y="1097280"/>
            <a:ext cx="1828800" cy="18288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400" y="32004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914400" y="4114800"/>
            <a:ext cx="10332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プロジェクトマネジメントの未来をつくる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2026-09-26T21:02:10Z</dcterms:created>
  <dcterms:modified xsi:type="dcterms:W3CDTF">2026-09-26T21:02:10Z</dcterms:modified>
</cp:coreProperties>
</file>