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SAMPLE｜記入例（架空の企業）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ESCALATION CRITERIA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サンフィールド運輸 物流DXプログラム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エスカレーション基準表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版：v1.2（2025年4月 半年見直し後）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適用範囲：物流DXプログラムの全構成PJ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作成：PgM ／ 承認：運営委員会（憲章の付属資料）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 ─ 本資料は架空の企業による記入例です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エスカレーション基準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4つの層と回答期限・エスカレーション基準表・上げる方法と回答期限・エスカレーション記録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運用スケジュール・承認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エスカレーション基準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どういうときに・誰に・いつまでに上げるかを先に決める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4つの層と回答期限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期限内に判断が出なければ自動で次の層へ上がる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2594610" cy="4069080"/>
          </a:xfrm>
          <a:prstGeom prst="roundRect">
            <a:avLst>
              <a:gd name="adj" fmla="val 3524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719072"/>
            <a:ext cx="213741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L1 PM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194560"/>
            <a:ext cx="213741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自PJの裁量の範囲内で即時判断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371850" y="1554480"/>
            <a:ext cx="2594610" cy="4069080"/>
          </a:xfrm>
          <a:prstGeom prst="roundRect">
            <a:avLst>
              <a:gd name="adj" fmla="val 3524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600450" y="1719072"/>
            <a:ext cx="213741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L2 PgM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3600450" y="2194560"/>
            <a:ext cx="213741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回答期限：3営業日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PJをまたぐ調整・予備費の小口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95060" y="1554480"/>
            <a:ext cx="2594610" cy="4069080"/>
          </a:xfrm>
          <a:prstGeom prst="roundRect">
            <a:avLst>
              <a:gd name="adj" fmla="val 3524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23660" y="1719072"/>
            <a:ext cx="213741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L3 運営委員会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6423660" y="2194560"/>
            <a:ext cx="213741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回答期限：5営業日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臨時委員会の招集も可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9018270" y="1554480"/>
            <a:ext cx="2594610" cy="4069080"/>
          </a:xfrm>
          <a:prstGeom prst="roundRect">
            <a:avLst>
              <a:gd name="adj" fmla="val 3524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9246870" y="1719072"/>
            <a:ext cx="213741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L4 経営会議・スポンサー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9246870" y="2194560"/>
            <a:ext cx="213741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回答期限：72時間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目的・契約の根本に関わること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ポイント：上げる基準だけで答える期限がない基準表は機能しない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エスカレーション基準表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判定の指標は必ず数字にする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1737360"/>
                <a:gridCol w="1737360"/>
                <a:gridCol w="2103120"/>
                <a:gridCol w="2286000"/>
                <a:gridCol w="21031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区分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判定の指標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L1（PM）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L2（PgM）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L3（運営委員会）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L4（経営）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コスト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追加で必要になる費用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100万円未満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100万〜800万円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800万〜3,000万円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3,000万円超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スケジュール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稼働日からの遅れ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2週間未満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2週間〜1か月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1〜3か月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3か月超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スコープ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他PJへの影響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自PJのみ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他PJ1本に影響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他PJ2本以上、またはベネフィットに影響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目的が変わる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要員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不足する人月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PJ内で調整可能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他PJから融通が必要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外部調達・増員が必要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他部門から異動が必要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品質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本番に影響する不具合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回避策あり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回避策なし・稼働は可能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稼働の判断に関わる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荷主に影響が出る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ベンダー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契約・体制の変更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担当者の交代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体制の増減・範囲の調整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契約金額の変更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ベンダー変更・契約解除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安全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運行・現場の安全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すべて即時（層を飛ばしてよい）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ポイント：安全・法令など、層を飛ばしてよい区分を例外として明記する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上げる方法と回答期限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PMOが回答期限を毎日監視する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4206240"/>
                <a:gridCol w="1828800"/>
                <a:gridCol w="32004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上げる方法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回答期限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期限を超えたとき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L2（PgM）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所定の様式をメールで送付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3営業日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自動でL3へ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L3（運営委員会）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様式＋臨時会議の招集依頼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5営業日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自動でL4へ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L4（経営）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スポンサーへ直接報告（口頭＋様式）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72時間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スポンサーが即日判断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安全（例外）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電話で直接L4へ、その後様式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即時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エスカレーション記録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「上げない」と判断したことも記録に残す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188720"/>
                <a:gridCol w="3566160"/>
                <a:gridCol w="2103120"/>
                <a:gridCol w="1371600"/>
                <a:gridCol w="28346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日付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できごと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区分・判定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上げ先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結果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2025/05/12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配車システムの並行稼働で2拠点の担当者の残業が増えた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要員・PJ内で調整可能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L1（上げない）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PMが他拠点の応援を3日間手配して収束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2025/06/03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倉庫管理PJの要員が2名足りず、配車PJから借りたい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要員・他PJから融通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L2（PgM）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2営業日で判断。配車PJの2名を6週間貸し出し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2025/07/22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荷主の請求フォーマット対応に1,400万円の追加が必要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コスト・800万〜3,000万円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L3（運営委員会）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臨時委員会で4営業日で承認。予備費から充当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基準にあてはまったら上げるのは義務 ／ 半年に1回見直す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運用スケジュール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いつ・何を・誰が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6400800"/>
                <a:gridCol w="22860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タイミング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誰が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プログラム開始時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基準表を作り、憲章の付属資料として承認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PgM・運営委員会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PM着任時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基準表を読み合わせ、裁量の範囲を確認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PgM・新任PM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随時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基準にあてはまったら、判断を待たずに上げる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PM・PMO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毎日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回答期限を監視し、超えそうなものを知らせる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半年に1回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基準の金額・日数が実態に合っているか見直す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PgM・運営委員会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ポイント：上げる件数が急に増えたり減ったりしたら、基準見直しのサイン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基準表の承認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プログラムスポンサー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氏名：（署名済）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承認日：2025年4月10日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署名／押印：済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29768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7200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運営委員会 委員長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457200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氏名：（署名済）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承認日：2025年4月10日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署名／押印：済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04672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2104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プログラムマネージャー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832104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氏名：（署名済）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承認日：2025年4月10日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署名／押印：済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50292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■ 承認する　□ 条件付きで承認する　□ 差し戻し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PMOポータル ＞ プロジェクト文書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2025_物流_物流DX_エスカレーション基準表_v1.2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エスカレーション、判断基準、回答期限、裁量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プログラム憲章／ガバナンス・会議体設計書／変更管理台帳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 初版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2026-09-26T20:59:57Z</dcterms:created>
  <dcterms:modified xsi:type="dcterms:W3CDTF">2026-09-26T20:59:57Z</dcterms:modified>
</cp:coreProperties>
</file>