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CHANGE MANAGEMENT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みどり市役所 自治体DX推進プログラム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チェンジマネジメント計画・組織変革アセスメント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測定時点：2025年9月（第4回アセスメント・回答率78%）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対象：全職員1,240名 ／ 市民（間接）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作成：PgM・PMO ／ 協力：業務部門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組織変革アセスメント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受け入れの5段階と打ち手・アセスメントの設問・反対の理由と対応・段階の推移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チェンジマネジメント計画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対象グループ別の計画・運用ルール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組織変革アセスメント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まず測る。段階に合った手を打つ ／ 四半期ごとに同じ設問で測定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受け入れの5段階と打ち手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研修が効くのは5段階のうち1つだけ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029968" cy="406908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 知らない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1572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148名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打ち手：情報を届ける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07208" y="1554480"/>
            <a:ext cx="2029968" cy="406908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35808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 反対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035808" y="2194560"/>
            <a:ext cx="1572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96名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打ち手：何が心配かを聞く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065776" y="1554480"/>
            <a:ext cx="2029968" cy="406908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294376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 様子見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294376" y="2194560"/>
            <a:ext cx="1572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372名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打ち手：先に始めた人の実例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324344" y="1554480"/>
            <a:ext cx="2029968" cy="406908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552944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 やってみる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552944" y="2194560"/>
            <a:ext cx="1572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418名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打ち手：研修・手順書・支援窓口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582912" y="1554480"/>
            <a:ext cx="2029968" cy="406908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811512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 定着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9811512" y="2194560"/>
            <a:ext cx="157276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206名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打ち手：改善を言える場。次の推進役に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ポイント：全員に研修をしても段階1〜3の人には効かない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アセスメントの設問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10問程度・所要3分のアンケートで測る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5577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段階の判定に使う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電子申請・窓口予約の取り組みを知っていますか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「知らない」→ 段階1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この取り組みに賛成ですか（5段階）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1〜2点 → 段階2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自分の業務で使う予定はありますか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「予定なし」かつ賛成 → 段階3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実際に使ったことがありますか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「ある」→ 段階4以上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使うとき、手順書を見ずにできますか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「できる」→ 段階5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改善したい点はありますか（自由記述）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段階5の判定の補助。反対理由の把握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ポイント：自由記述の欄がいちばん役に立つ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反対の理由と対応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反対は計画の欠けている部分を教えてくれる情報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389120"/>
                <a:gridCol w="1097280"/>
                <a:gridCol w="5577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反対の理由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高齢の市民が使えず、かえって窓口が混む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38件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紙の申請を残すことを明記し、広報した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入力の手間が職員側に移るだけ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24件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作業時間を測り、1件あたり4分減ることを示した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システムが止まったときに業務が止まる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17件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障害時の紙運用の手順を作り、研修に含めた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研修の時間がとれない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15分×4回の分割研修に変更した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ポイント：反対を「抵抗勢力」で片づけない。自由記述で理由を集め、分類して対応する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段階の推移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四半期ごとに記録し、打ち手の効果を見る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2560320"/>
                <a:gridCol w="256032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2024年10月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2025年3月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2025年9月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 知らない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612名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304名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148名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 反対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148名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120名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96名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 様子見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398名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452名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372名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 やってみる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68名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296名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418名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 定着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68名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206名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電子申請率（市民側）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34%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38%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チェンジマネジメント計画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対象グループごとに10項目を書く ／ 稼働後6か月まで支援を続ける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対象グループ別の計画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「失うもの」と「誰が伝えるか」が要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731520"/>
                <a:gridCol w="1463040"/>
                <a:gridCol w="1280160"/>
                <a:gridCol w="2103120"/>
                <a:gridCol w="2468880"/>
                <a:gridCol w="1737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目標（2026/3）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失うもの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打ち手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誰が伝えるか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窓口担当職員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186名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段階2が48名／3が72名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段階4以上を80%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窓口対応の技能の出番。対面での感謝の言葉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15分×4回の分割研修／相談業務への役割移行を明示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各課の係長（先行3課の経験者）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課長級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68名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段階3が41名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段階5を100%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紙の決裁で保っていた確認のタイミング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先行3課の課長による実績報告／電子決裁の研修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副市長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内部事務担当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240名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段階1が62名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段階4以上を70%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—（業務が楽になる側）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全庁メール／ポータルで手順公開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情報政策課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市民（間接）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電子申請率30%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電子申請率45%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広報誌・チラシ／紙の申請も残すと明記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広報課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ポイント：伝えるのはPgMではなく、その人たちが信頼している人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チェンジマネジメントはプログラムが持つ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5029200"/>
                <a:gridCol w="2194560"/>
                <a:gridCol w="1463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プログラム開始時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1回目のアセスメントで出発点を記録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アセスメントを実施。段階の内訳の変化を見る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1・4・7・10月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アセスメント後2週間以内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自由記述を読み、反対理由を分類して対応を決める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都度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各PJの稼働3か月前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対象グループごとの打ち手を実施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各PM・業務部門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都度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稼働後6か月まで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支援を続け、段階4→5への移行を確認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〜2026/09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プログラム完了時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段階5の職員を次の推進役として引き継ぐ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2027/03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2025_自治体_DX推進_チェンジマネジメント計画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チェンジマネジメント、受け入れ5段階、アセスメント、反対理由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教育・研修計画表／ステークホルダーマップ／移行・展開計画表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2026-09-26T20:53:23Z</dcterms:created>
  <dcterms:modified xsi:type="dcterms:W3CDTF">2026-09-26T20:53:23Z</dcterms:modified>
</cp:coreProperties>
</file>