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114800" y="640080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Confidential｜プログラム完了報告書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PROGRAM CLOSURE REPORT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91440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【プログラム名】</a:t>
            </a:r>
            <a:endParaRPr lang="en-US" sz="3800" dirty="0"/>
          </a:p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プログラム完了報告書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対象期間：YYYY年MM月 〜 YYYY年MM月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43891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提出日：YYYY年MM月DD日　／　作成：プログラムマネージャー（氏名）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提出先：運営委員会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プログラム完了報告書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概要・やったこと・ベネフィット・お金・計画との差・教訓・引き継ぎ・承認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ベネフィット実現報告書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終結6か月後／12か月後の測定結果・想定との差・差の理由・今後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構成プロジェクト詳細、指標定義、保管ルール など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プログラム完了報告書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終結判定時に作成 ／ 作成者：PgM ／ 目安 8〜12ページ ／ 読み手：運営委員会・経営層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概要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このページだけで全体がわかるように。経営層はここしか読まないこともあります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9235440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目的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（プログラムが実現しようとしたこと）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YYYY年MM月 〜 YYYY年MM月（XXか月・計画どおり／XXか月延長）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投資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承認枠 ＿＿円 ／ 実績 ＿＿円（枠内・XX%）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構成PJ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X本（完了X本）：＿＿、＿＿、＿＿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結果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X指標のうちX指標が目標達成。年間効果 ＿＿円。回収見込み ＿年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未達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X指標。再測定予定：YYYY年MM月 ／ 目標見直しの要否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記入ガイド：目的・期間・投資額・得られた効果・未達の5つを必ず1ページに収める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やったこと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構成プロジェクトごとに、何を作り、いつ稼働したか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731520"/>
                <a:gridCol w="2743200"/>
                <a:gridCol w="4846320"/>
                <a:gridCol w="1371600"/>
                <a:gridCol w="137160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PJ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名称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主な成果物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稼働日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状態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YYYY/MM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完了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P2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YYYY/MM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完了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P3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YYYY/MM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完了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P4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YYYY/MM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完了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P5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YYYY/MM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完了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記入ガイド：成果物の一覧で終わらせない。効果の話は3章で書く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ベネフィットの状況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指標ごとの開始時・目標・実績・達成率。未達の理由も書く</a:t>
            </a:r>
            <a:endParaRPr lang="en-US" sz="1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731520"/>
                <a:gridCol w="2011680"/>
                <a:gridCol w="914400"/>
                <a:gridCol w="914400"/>
                <a:gridCol w="914400"/>
                <a:gridCol w="914400"/>
                <a:gridCol w="2743200"/>
                <a:gridCol w="1920240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ID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指標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開始時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目標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実績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達成率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未達の理由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次の手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B-01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%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B-02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%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B-03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%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B-04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%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B-05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%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B-06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%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記入ガイド：未達を隠さない。プログラム要因／外部要因／目標設定の問題を切り分け、目標値そのものも疑う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お金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承認枠・計画・実績・差の理由。予備費の使い道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667512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1463040"/>
                <a:gridCol w="1463040"/>
                <a:gridCol w="1463040"/>
              </a:tblGrid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当初計画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実績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承認枠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構成PJの合計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プログラム予備費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（使用額）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（残額）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合計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7589520" y="1554480"/>
            <a:ext cx="4023360" cy="3931920"/>
          </a:xfrm>
          <a:prstGeom prst="roundRect">
            <a:avLst>
              <a:gd name="adj" fmla="val 2326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863840" y="178308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予備費の使い道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863840" y="2286000"/>
            <a:ext cx="35661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P＿：＿＿＿＿　＿＿万円</a:t>
            </a:r>
            <a:endParaRPr lang="en-US" sz="12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P＿：＿＿＿＿　＿＿万円</a:t>
            </a:r>
            <a:endParaRPr lang="en-US" sz="12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P＿：＿＿＿＿　＿＿万円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記入ガイド：予備費の内訳は次のプログラムの予備費見積りに使われる。金額と用途をセットで残す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計画との差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当初計画から変わったこととその理由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3566160" cy="3931920"/>
          </a:xfrm>
          <a:prstGeom prst="roundRect">
            <a:avLst>
              <a:gd name="adj" fmla="val 2564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178308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期間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468880"/>
            <a:ext cx="30175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400"/>
              </a:spcAft>
              <a:buNone/>
            </a:pPr>
            <a:r>
              <a:rPr lang="en-US" sz="13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当初：</a:t>
            </a:r>
            <a:endParaRPr lang="en-US" sz="13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13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変更後：</a:t>
            </a:r>
            <a:endParaRPr lang="en-US" sz="13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13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理由：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297680" y="1554480"/>
            <a:ext cx="3566160" cy="3931920"/>
          </a:xfrm>
          <a:prstGeom prst="roundRect">
            <a:avLst>
              <a:gd name="adj" fmla="val 2564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572000" y="178308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範囲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4572000" y="2468880"/>
            <a:ext cx="30175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400"/>
              </a:spcAft>
              <a:buNone/>
            </a:pPr>
            <a:r>
              <a:rPr lang="en-US" sz="13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当初：</a:t>
            </a:r>
            <a:endParaRPr lang="en-US" sz="13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13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変更後：</a:t>
            </a:r>
            <a:endParaRPr lang="en-US" sz="13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13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理由：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8046720" y="1554480"/>
            <a:ext cx="3566160" cy="3931920"/>
          </a:xfrm>
          <a:prstGeom prst="roundRect">
            <a:avLst>
              <a:gd name="adj" fmla="val 2564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321040" y="178308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体制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8321040" y="2468880"/>
            <a:ext cx="30175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400"/>
              </a:spcAft>
              <a:buNone/>
            </a:pPr>
            <a:r>
              <a:rPr lang="en-US" sz="13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当初：</a:t>
            </a:r>
            <a:endParaRPr lang="en-US" sz="13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13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変更後：</a:t>
            </a:r>
            <a:endParaRPr lang="en-US" sz="13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13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理由：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記入ガイド：変更がなかった項目も「変更なし」と明記する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6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教訓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「何が起きて、どうしたら、どうなったか」を数字で書く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5669280"/>
                <a:gridCol w="3383280"/>
              </a:tblGrid>
              <a:tr h="777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分類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教訓（何が起きて・どうしたら・どうなったか）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次への提言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うまくいった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うまくいった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うまくいかなかった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うまくいかなかった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記入ガイド：「コミュニケーションが大事」のような抽象的な教訓は書かない。数字と行動を入れる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7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引き継ぎ事項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終結後に残る作業・測定・課題と、その引き取り先</a:t>
            </a:r>
            <a:endParaRPr lang="en-US" sz="12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5486400"/>
                <a:gridCol w="2560320"/>
                <a:gridCol w="1554480"/>
              </a:tblGrid>
              <a:tr h="777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区分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引き取り先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期限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作業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測定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YYYY/MM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課題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記入ガイド：ベネフィット測定の担当は業務部門に持たせる（PJ完了後も測定を続けるため）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8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運営委員会・スポンサーの承認欄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737360"/>
            <a:ext cx="3566160" cy="3108960"/>
          </a:xfrm>
          <a:prstGeom prst="roundRect">
            <a:avLst>
              <a:gd name="adj" fmla="val 2941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19659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プログラムスポンサー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560320"/>
            <a:ext cx="30175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氏名：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承認日：　　年　　月　　日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署名／押印：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297680" y="1737360"/>
            <a:ext cx="3566160" cy="3108960"/>
          </a:xfrm>
          <a:prstGeom prst="roundRect">
            <a:avLst>
              <a:gd name="adj" fmla="val 2941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572000" y="19659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運営委員会 委員長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4572000" y="2560320"/>
            <a:ext cx="30175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氏名：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承認日：　　年　　月　　日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署名／押印：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8046720" y="1737360"/>
            <a:ext cx="3566160" cy="3108960"/>
          </a:xfrm>
          <a:prstGeom prst="roundRect">
            <a:avLst>
              <a:gd name="adj" fmla="val 2941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321040" y="19659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プログラムマネージャー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8321040" y="2560320"/>
            <a:ext cx="30175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氏名：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承認日：　　年　　月　　日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署名／押印：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5120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□ 終結を承認する　　□ 条件付きで承認する（条件：　　　　　　　　　）　　□ 差し戻し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ベネフィット実現報告書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終結6か月後・12か月後に作成 ／ 作成者：業務部門（PgMは支援） ／ 目安 3〜5ページ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測定の結果・当初想定との差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全指標の最新値と、終結時点からの変化</a:t>
            </a:r>
            <a:endParaRPr lang="en-US" sz="12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731520"/>
                <a:gridCol w="2377440"/>
                <a:gridCol w="1097280"/>
                <a:gridCol w="1097280"/>
                <a:gridCol w="1188720"/>
                <a:gridCol w="1188720"/>
                <a:gridCol w="1463040"/>
                <a:gridCol w="1920240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ID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指標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目標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終結時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6か月後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12か月後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達成状況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維持できているか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B-01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B-02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B-03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B-04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B-05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B-06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記入ガイド：達成済みの指標も、1年後に元に戻っていないかを確認する（戻っていれば定着の問題）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差の理由・今後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要因を3つに切り分け、測定を続けるか・追加の手を打つかを決める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6217920" cy="1143000"/>
          </a:xfrm>
          <a:prstGeom prst="roundRect">
            <a:avLst>
              <a:gd name="adj" fmla="val 8000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1691640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プログラムの要因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103120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（該当する指標と内容）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6217920" cy="1143000"/>
          </a:xfrm>
          <a:prstGeom prst="roundRect">
            <a:avLst>
              <a:gd name="adj" fmla="val 8000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3017520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外部要因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3429000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（該当する指標と内容）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548640" y="4206240"/>
            <a:ext cx="6217920" cy="1143000"/>
          </a:xfrm>
          <a:prstGeom prst="roundRect">
            <a:avLst>
              <a:gd name="adj" fmla="val 8000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77240" y="4343400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目標設定の問題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77240" y="4754880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（該当する指標と内容）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7132320" y="1554480"/>
            <a:ext cx="4480560" cy="3794760"/>
          </a:xfrm>
          <a:prstGeom prst="roundRect">
            <a:avLst>
              <a:gd name="adj" fmla="val 2410"/>
            </a:avLst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406640" y="178308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今後の対応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7406640" y="2377440"/>
            <a:ext cx="39319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□ 測定を継続する（次回：YYYY/MM）</a:t>
            </a:r>
            <a:endParaRPr lang="en-US" sz="13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□ 測定を終了する</a:t>
            </a:r>
            <a:endParaRPr lang="en-US" sz="13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□ 追加の手を打つ</a:t>
            </a:r>
            <a:endParaRPr lang="en-US" sz="13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　内容：</a:t>
            </a:r>
            <a:endParaRPr lang="en-US" sz="13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　担当：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保管・検索ルール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3年後に誰かがたどり着けるように</a:t>
            </a:r>
            <a:endParaRPr lang="en-US" sz="12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YYYY_分野_プログラム名_完了報告書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プログラム憲章／ベネフィット登録簿／移行計画 など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構成PJの詳細、指標の定義・測定方法、会議体の記録など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2026-09-26T20:26:36Z</dcterms:created>
  <dcterms:modified xsi:type="dcterms:W3CDTF">2026-09-26T20:26:36Z</dcterms:modified>
</cp:coreProperties>
</file>